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83" r:id="rId2"/>
    <p:sldId id="286" r:id="rId3"/>
    <p:sldId id="337" r:id="rId4"/>
    <p:sldId id="367" r:id="rId5"/>
    <p:sldId id="315" r:id="rId6"/>
    <p:sldId id="296" r:id="rId7"/>
    <p:sldId id="317" r:id="rId8"/>
    <p:sldId id="357" r:id="rId9"/>
    <p:sldId id="300" r:id="rId10"/>
    <p:sldId id="363" r:id="rId11"/>
    <p:sldId id="352" r:id="rId12"/>
    <p:sldId id="321" r:id="rId13"/>
    <p:sldId id="351" r:id="rId14"/>
    <p:sldId id="304" r:id="rId15"/>
    <p:sldId id="338" r:id="rId16"/>
    <p:sldId id="368" r:id="rId17"/>
    <p:sldId id="339" r:id="rId18"/>
    <p:sldId id="341" r:id="rId19"/>
    <p:sldId id="343" r:id="rId20"/>
    <p:sldId id="359" r:id="rId21"/>
    <p:sldId id="360" r:id="rId22"/>
    <p:sldId id="309" r:id="rId23"/>
    <p:sldId id="293" r:id="rId24"/>
    <p:sldId id="364" r:id="rId25"/>
    <p:sldId id="358" r:id="rId26"/>
    <p:sldId id="322" r:id="rId27"/>
    <p:sldId id="361" r:id="rId28"/>
    <p:sldId id="362" r:id="rId29"/>
    <p:sldId id="350" r:id="rId30"/>
    <p:sldId id="365" r:id="rId31"/>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200"/>
    <a:srgbClr val="000000"/>
    <a:srgbClr val="00FF22"/>
    <a:srgbClr val="FF2700"/>
    <a:srgbClr val="FF00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6" autoAdjust="0"/>
    <p:restoredTop sz="96965" autoAdjust="0"/>
  </p:normalViewPr>
  <p:slideViewPr>
    <p:cSldViewPr>
      <p:cViewPr>
        <p:scale>
          <a:sx n="100" d="100"/>
          <a:sy n="100" d="100"/>
        </p:scale>
        <p:origin x="-33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A9EC1F6D-5D28-0A47-8540-566993E27401}" type="slidenum">
              <a:rPr lang="en-US"/>
              <a:pPr>
                <a:defRPr/>
              </a:pPr>
              <a:t>‹#›</a:t>
            </a:fld>
            <a:endParaRPr lang="en-US"/>
          </a:p>
        </p:txBody>
      </p:sp>
    </p:spTree>
    <p:extLst>
      <p:ext uri="{BB962C8B-B14F-4D97-AF65-F5344CB8AC3E}">
        <p14:creationId xmlns:p14="http://schemas.microsoft.com/office/powerpoint/2010/main" val="4148114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74FDD57F-5A74-9C47-8619-A82CA9A62FC9}" type="slidenum">
              <a:rPr lang="en-US" sz="1200"/>
              <a:pPr/>
              <a:t>1</a:t>
            </a:fld>
            <a:endParaRPr lang="en-US" sz="1200"/>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FF4A93F5-01BE-3A4B-8FD7-10D824F217DA}" type="slidenum">
              <a:rPr lang="en-US" sz="1200"/>
              <a:pPr/>
              <a:t>2</a:t>
            </a:fld>
            <a:endParaRPr lang="en-US" sz="1200"/>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Mestel</a:t>
            </a:r>
            <a:r>
              <a:rPr lang="en-US" dirty="0" smtClean="0"/>
              <a:t> and Spitzer referred</a:t>
            </a:r>
            <a:r>
              <a:rPr lang="en-US" baseline="0" dirty="0" smtClean="0"/>
              <a:t> to starlight </a:t>
            </a:r>
            <a:r>
              <a:rPr lang="en-US" baseline="0" dirty="0" err="1" smtClean="0"/>
              <a:t>polzn</a:t>
            </a:r>
            <a:r>
              <a:rPr lang="en-US" baseline="0" dirty="0" smtClean="0"/>
              <a:t> and Fermi’s </a:t>
            </a:r>
            <a:r>
              <a:rPr lang="en-US" baseline="0" dirty="0" err="1" smtClean="0"/>
              <a:t>theroy</a:t>
            </a:r>
            <a:r>
              <a:rPr lang="en-US" baseline="0" dirty="0" smtClean="0"/>
              <a:t> of CR </a:t>
            </a:r>
            <a:r>
              <a:rPr lang="en-US" baseline="0" dirty="0" err="1" smtClean="0"/>
              <a:t>accel</a:t>
            </a:r>
            <a:r>
              <a:rPr lang="en-US" baseline="0" dirty="0" smtClean="0"/>
              <a:t> as </a:t>
            </a:r>
            <a:r>
              <a:rPr lang="en-US" baseline="0" dirty="0" err="1" smtClean="0"/>
              <a:t>justif</a:t>
            </a:r>
            <a:r>
              <a:rPr lang="en-US" baseline="0" dirty="0" smtClean="0"/>
              <a:t> for B</a:t>
            </a:r>
            <a:endParaRPr lang="en-US" dirty="0"/>
          </a:p>
        </p:txBody>
      </p:sp>
      <p:sp>
        <p:nvSpPr>
          <p:cNvPr id="4" name="Slide Number Placeholder 3"/>
          <p:cNvSpPr>
            <a:spLocks noGrp="1"/>
          </p:cNvSpPr>
          <p:nvPr>
            <p:ph type="sldNum" sz="quarter" idx="10"/>
          </p:nvPr>
        </p:nvSpPr>
        <p:spPr/>
        <p:txBody>
          <a:bodyPr/>
          <a:lstStyle/>
          <a:p>
            <a:pPr>
              <a:defRPr/>
            </a:pPr>
            <a:fld id="{A9EC1F6D-5D28-0A47-8540-566993E27401}" type="slidenum">
              <a:rPr lang="en-US" smtClean="0"/>
              <a:pPr>
                <a:defRPr/>
              </a:pPr>
              <a:t>3</a:t>
            </a:fld>
            <a:endParaRPr lang="en-US"/>
          </a:p>
        </p:txBody>
      </p:sp>
    </p:spTree>
    <p:extLst>
      <p:ext uri="{BB962C8B-B14F-4D97-AF65-F5344CB8AC3E}">
        <p14:creationId xmlns:p14="http://schemas.microsoft.com/office/powerpoint/2010/main" val="356245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Collins+ 11 had 128^3 and 4 levels of refinement</a:t>
            </a:r>
            <a:r>
              <a:rPr lang="en-US" baseline="0" dirty="0" smtClean="0"/>
              <a:t> for max of 2048^3, like us. Assumed weak initial B</a:t>
            </a:r>
            <a:endParaRPr lang="en-US" dirty="0"/>
          </a:p>
        </p:txBody>
      </p:sp>
      <p:sp>
        <p:nvSpPr>
          <p:cNvPr id="4" name="Slide Number Placeholder 3"/>
          <p:cNvSpPr>
            <a:spLocks noGrp="1"/>
          </p:cNvSpPr>
          <p:nvPr>
            <p:ph type="sldNum" sz="quarter" idx="10"/>
          </p:nvPr>
        </p:nvSpPr>
        <p:spPr/>
        <p:txBody>
          <a:bodyPr/>
          <a:lstStyle/>
          <a:p>
            <a:pPr>
              <a:defRPr/>
            </a:pPr>
            <a:fld id="{A9EC1F6D-5D28-0A47-8540-566993E27401}" type="slidenum">
              <a:rPr lang="en-US" smtClean="0"/>
              <a:pPr>
                <a:defRPr/>
              </a:pPr>
              <a:t>11</a:t>
            </a:fld>
            <a:endParaRPr lang="en-US"/>
          </a:p>
        </p:txBody>
      </p:sp>
    </p:spTree>
    <p:extLst>
      <p:ext uri="{BB962C8B-B14F-4D97-AF65-F5344CB8AC3E}">
        <p14:creationId xmlns:p14="http://schemas.microsoft.com/office/powerpoint/2010/main" val="128909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4578" name="Notes Placeholder 2"/>
          <p:cNvSpPr>
            <a:spLocks noGrp="1"/>
          </p:cNvSpPr>
          <p:nvPr>
            <p:ph type="body" idx="1"/>
          </p:nvPr>
        </p:nvSpPr>
        <p:spPr>
          <a:noFill/>
        </p:spPr>
        <p:txBody>
          <a:bodyPr/>
          <a:lstStyle/>
          <a:p>
            <a:r>
              <a:rPr lang="en-US" dirty="0"/>
              <a:t>Delta rho/rho = 0.01; use fine level, not just base </a:t>
            </a:r>
            <a:r>
              <a:rPr lang="en-US" dirty="0" smtClean="0"/>
              <a:t>grid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Use threshold density equal to the density-weighted median &lt;n&gt;</a:t>
            </a:r>
            <a:r>
              <a:rPr lang="en-US" baseline="-25000" dirty="0" smtClean="0"/>
              <a:t>M</a:t>
            </a:r>
            <a:r>
              <a:rPr lang="en-US" dirty="0" smtClean="0"/>
              <a:t> = 5300 cm</a:t>
            </a:r>
            <a:r>
              <a:rPr lang="en-US" baseline="30000" dirty="0" smtClean="0"/>
              <a:t>-3</a:t>
            </a:r>
            <a:r>
              <a:rPr lang="en-US" dirty="0" smtClean="0"/>
              <a:t>   (i.e., half the mass is above this density)</a:t>
            </a:r>
          </a:p>
          <a:p>
            <a:endParaRPr lang="en-US" dirty="0"/>
          </a:p>
        </p:txBody>
      </p:sp>
      <p:sp>
        <p:nvSpPr>
          <p:cNvPr id="24579"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BCFB4A6A-5B35-5548-AFAE-0ACBA7EFF444}" type="slidenum">
              <a:rPr lang="en-US" sz="1200"/>
              <a:pPr/>
              <a:t>14</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1986" name="Notes Placeholder 2"/>
          <p:cNvSpPr>
            <a:spLocks noGrp="1"/>
          </p:cNvSpPr>
          <p:nvPr>
            <p:ph type="body" idx="1"/>
          </p:nvPr>
        </p:nvSpPr>
        <p:spPr>
          <a:noFill/>
        </p:spPr>
        <p:txBody>
          <a:bodyPr/>
          <a:lstStyle/>
          <a:p>
            <a:endParaRPr lang="en-US" dirty="0"/>
          </a:p>
        </p:txBody>
      </p:sp>
      <p:sp>
        <p:nvSpPr>
          <p:cNvPr id="41987"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4A061E02-1E28-0543-B24F-BE287B2916F9}" type="slidenum">
              <a:rPr lang="en-US" sz="1200"/>
              <a:pPr/>
              <a:t>23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D6EC3-EE9C-DB46-BBEC-69F95BE442E6}" type="slidenum">
              <a:rPr lang="en-US"/>
              <a:pPr>
                <a:defRPr/>
              </a:pPr>
              <a:t>‹#›</a:t>
            </a:fld>
            <a:endParaRPr lang="en-US"/>
          </a:p>
        </p:txBody>
      </p:sp>
    </p:spTree>
    <p:extLst>
      <p:ext uri="{BB962C8B-B14F-4D97-AF65-F5344CB8AC3E}">
        <p14:creationId xmlns:p14="http://schemas.microsoft.com/office/powerpoint/2010/main" val="33113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0A90E0-BFA6-1643-BEDC-3CEED5E2FF0A}" type="slidenum">
              <a:rPr lang="en-US"/>
              <a:pPr>
                <a:defRPr/>
              </a:pPr>
              <a:t>‹#›</a:t>
            </a:fld>
            <a:endParaRPr lang="en-US"/>
          </a:p>
        </p:txBody>
      </p:sp>
    </p:spTree>
    <p:extLst>
      <p:ext uri="{BB962C8B-B14F-4D97-AF65-F5344CB8AC3E}">
        <p14:creationId xmlns:p14="http://schemas.microsoft.com/office/powerpoint/2010/main" val="96309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FF9ACF-BB73-444A-8FF3-D8F9BF40B3E8}" type="slidenum">
              <a:rPr lang="en-US"/>
              <a:pPr>
                <a:defRPr/>
              </a:pPr>
              <a:t>‹#›</a:t>
            </a:fld>
            <a:endParaRPr lang="en-US"/>
          </a:p>
        </p:txBody>
      </p:sp>
    </p:spTree>
    <p:extLst>
      <p:ext uri="{BB962C8B-B14F-4D97-AF65-F5344CB8AC3E}">
        <p14:creationId xmlns:p14="http://schemas.microsoft.com/office/powerpoint/2010/main" val="291234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8925E5-721A-5141-B34F-A4B4E220D111}" type="slidenum">
              <a:rPr lang="en-US"/>
              <a:pPr>
                <a:defRPr/>
              </a:pPr>
              <a:t>‹#›</a:t>
            </a:fld>
            <a:endParaRPr lang="en-US"/>
          </a:p>
        </p:txBody>
      </p:sp>
    </p:spTree>
    <p:extLst>
      <p:ext uri="{BB962C8B-B14F-4D97-AF65-F5344CB8AC3E}">
        <p14:creationId xmlns:p14="http://schemas.microsoft.com/office/powerpoint/2010/main" val="358744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29AFC1-3DDE-3A4E-A452-39738950AAA3}" type="slidenum">
              <a:rPr lang="en-US"/>
              <a:pPr>
                <a:defRPr/>
              </a:pPr>
              <a:t>‹#›</a:t>
            </a:fld>
            <a:endParaRPr lang="en-US"/>
          </a:p>
        </p:txBody>
      </p:sp>
    </p:spTree>
    <p:extLst>
      <p:ext uri="{BB962C8B-B14F-4D97-AF65-F5344CB8AC3E}">
        <p14:creationId xmlns:p14="http://schemas.microsoft.com/office/powerpoint/2010/main" val="322229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23CFC5-2E49-0245-A01D-79A34FFE1281}" type="slidenum">
              <a:rPr lang="en-US"/>
              <a:pPr>
                <a:defRPr/>
              </a:pPr>
              <a:t>‹#›</a:t>
            </a:fld>
            <a:endParaRPr lang="en-US"/>
          </a:p>
        </p:txBody>
      </p:sp>
    </p:spTree>
    <p:extLst>
      <p:ext uri="{BB962C8B-B14F-4D97-AF65-F5344CB8AC3E}">
        <p14:creationId xmlns:p14="http://schemas.microsoft.com/office/powerpoint/2010/main" val="152217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B72886-0725-A34C-B3A3-F93AECB7019A}" type="slidenum">
              <a:rPr lang="en-US"/>
              <a:pPr>
                <a:defRPr/>
              </a:pPr>
              <a:t>‹#›</a:t>
            </a:fld>
            <a:endParaRPr lang="en-US"/>
          </a:p>
        </p:txBody>
      </p:sp>
    </p:spTree>
    <p:extLst>
      <p:ext uri="{BB962C8B-B14F-4D97-AF65-F5344CB8AC3E}">
        <p14:creationId xmlns:p14="http://schemas.microsoft.com/office/powerpoint/2010/main" val="147739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0C386C-08B7-8949-9CF3-36C89BC24AB3}" type="slidenum">
              <a:rPr lang="en-US"/>
              <a:pPr>
                <a:defRPr/>
              </a:pPr>
              <a:t>‹#›</a:t>
            </a:fld>
            <a:endParaRPr lang="en-US"/>
          </a:p>
        </p:txBody>
      </p:sp>
    </p:spTree>
    <p:extLst>
      <p:ext uri="{BB962C8B-B14F-4D97-AF65-F5344CB8AC3E}">
        <p14:creationId xmlns:p14="http://schemas.microsoft.com/office/powerpoint/2010/main" val="270057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85BEE2-D6FA-A747-AE0A-E6EFA0B8096B}" type="slidenum">
              <a:rPr lang="en-US"/>
              <a:pPr>
                <a:defRPr/>
              </a:pPr>
              <a:t>‹#›</a:t>
            </a:fld>
            <a:endParaRPr lang="en-US"/>
          </a:p>
        </p:txBody>
      </p:sp>
    </p:spTree>
    <p:extLst>
      <p:ext uri="{BB962C8B-B14F-4D97-AF65-F5344CB8AC3E}">
        <p14:creationId xmlns:p14="http://schemas.microsoft.com/office/powerpoint/2010/main" val="156089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C1AF05-0AA7-FD40-9296-5830BE909470}" type="slidenum">
              <a:rPr lang="en-US"/>
              <a:pPr>
                <a:defRPr/>
              </a:pPr>
              <a:t>‹#›</a:t>
            </a:fld>
            <a:endParaRPr lang="en-US"/>
          </a:p>
        </p:txBody>
      </p:sp>
    </p:spTree>
    <p:extLst>
      <p:ext uri="{BB962C8B-B14F-4D97-AF65-F5344CB8AC3E}">
        <p14:creationId xmlns:p14="http://schemas.microsoft.com/office/powerpoint/2010/main" val="385220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4273C5-4FE3-F147-9D59-F7C5E4D505EA}" type="slidenum">
              <a:rPr lang="en-US"/>
              <a:pPr>
                <a:defRPr/>
              </a:pPr>
              <a:t>‹#›</a:t>
            </a:fld>
            <a:endParaRPr lang="en-US"/>
          </a:p>
        </p:txBody>
      </p:sp>
    </p:spTree>
    <p:extLst>
      <p:ext uri="{BB962C8B-B14F-4D97-AF65-F5344CB8AC3E}">
        <p14:creationId xmlns:p14="http://schemas.microsoft.com/office/powerpoint/2010/main" val="36404021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E866DC3C-1176-FC48-93BD-5549E222889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1600200" y="457200"/>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800">
                <a:solidFill>
                  <a:srgbClr val="FF0000"/>
                </a:solidFill>
              </a:rPr>
              <a:t>THE ROLE OF MAGNETIC FIELDS  </a:t>
            </a:r>
          </a:p>
        </p:txBody>
      </p:sp>
      <p:sp>
        <p:nvSpPr>
          <p:cNvPr id="14338" name="TextBox 1"/>
          <p:cNvSpPr txBox="1">
            <a:spLocks noChangeArrowheads="1"/>
          </p:cNvSpPr>
          <p:nvPr/>
        </p:nvSpPr>
        <p:spPr bwMode="auto">
          <a:xfrm>
            <a:off x="2705100" y="2743200"/>
            <a:ext cx="373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800" dirty="0"/>
              <a:t>Christopher F. </a:t>
            </a:r>
            <a:r>
              <a:rPr lang="en-US" sz="2800" smtClean="0"/>
              <a:t>McKee</a:t>
            </a:r>
            <a:endParaRPr lang="en-US" sz="2800"/>
          </a:p>
        </p:txBody>
      </p:sp>
      <p:sp>
        <p:nvSpPr>
          <p:cNvPr id="14339" name="TextBox 3"/>
          <p:cNvSpPr txBox="1">
            <a:spLocks noChangeArrowheads="1"/>
          </p:cNvSpPr>
          <p:nvPr/>
        </p:nvSpPr>
        <p:spPr bwMode="auto">
          <a:xfrm>
            <a:off x="457200" y="51816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smtClean="0"/>
              <a:t>MFU V   Corsica</a:t>
            </a:r>
            <a:endParaRPr lang="en-US" sz="1800" dirty="0"/>
          </a:p>
        </p:txBody>
      </p:sp>
      <p:sp>
        <p:nvSpPr>
          <p:cNvPr id="14340" name="TextBox 4"/>
          <p:cNvSpPr txBox="1">
            <a:spLocks noChangeArrowheads="1"/>
          </p:cNvSpPr>
          <p:nvPr/>
        </p:nvSpPr>
        <p:spPr bwMode="auto">
          <a:xfrm>
            <a:off x="457200" y="56388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smtClean="0"/>
              <a:t>Oct 7, 2015</a:t>
            </a:r>
            <a:endParaRPr lang="en-US" sz="1800" dirty="0"/>
          </a:p>
        </p:txBody>
      </p:sp>
      <p:sp>
        <p:nvSpPr>
          <p:cNvPr id="14341" name="TextBox 5"/>
          <p:cNvSpPr txBox="1">
            <a:spLocks noChangeArrowheads="1"/>
          </p:cNvSpPr>
          <p:nvPr/>
        </p:nvSpPr>
        <p:spPr bwMode="auto">
          <a:xfrm>
            <a:off x="5562600" y="5192712"/>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a:t>With:   Pak-</a:t>
            </a:r>
            <a:r>
              <a:rPr lang="en-US" sz="1800" dirty="0" err="1"/>
              <a:t>Shing</a:t>
            </a:r>
            <a:r>
              <a:rPr lang="en-US" sz="1800" dirty="0"/>
              <a:t> Li</a:t>
            </a:r>
          </a:p>
        </p:txBody>
      </p:sp>
      <p:sp>
        <p:nvSpPr>
          <p:cNvPr id="14343" name="TextBox 7"/>
          <p:cNvSpPr txBox="1">
            <a:spLocks noChangeArrowheads="1"/>
          </p:cNvSpPr>
          <p:nvPr/>
        </p:nvSpPr>
        <p:spPr bwMode="auto">
          <a:xfrm>
            <a:off x="6248400" y="5638800"/>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a:t>Richard Klein</a:t>
            </a:r>
          </a:p>
        </p:txBody>
      </p:sp>
      <p:sp>
        <p:nvSpPr>
          <p:cNvPr id="14344" name="TextBox 1"/>
          <p:cNvSpPr txBox="1">
            <a:spLocks noChangeArrowheads="1"/>
          </p:cNvSpPr>
          <p:nvPr/>
        </p:nvSpPr>
        <p:spPr bwMode="auto">
          <a:xfrm>
            <a:off x="2647950" y="1219200"/>
            <a:ext cx="3848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800">
                <a:solidFill>
                  <a:srgbClr val="FF0000"/>
                </a:solidFill>
              </a:rPr>
              <a:t>IN STAR FORMATION</a:t>
            </a:r>
          </a:p>
        </p:txBody>
      </p:sp>
      <p:sp>
        <p:nvSpPr>
          <p:cNvPr id="3" name="TextBox 2"/>
          <p:cNvSpPr txBox="1"/>
          <p:nvPr/>
        </p:nvSpPr>
        <p:spPr>
          <a:xfrm>
            <a:off x="838200" y="6324600"/>
            <a:ext cx="8001000" cy="369332"/>
          </a:xfrm>
          <a:prstGeom prst="rect">
            <a:avLst/>
          </a:prstGeom>
          <a:noFill/>
        </p:spPr>
        <p:txBody>
          <a:bodyPr wrap="square" rtlCol="0">
            <a:spAutoFit/>
          </a:bodyPr>
          <a:lstStyle/>
          <a:p>
            <a:r>
              <a:rPr lang="en-US" sz="1800" dirty="0" smtClean="0"/>
              <a:t>Partial support provided by the National Science Foundation and NASA</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685800"/>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400" dirty="0" smtClean="0">
                <a:solidFill>
                  <a:srgbClr val="00FF22"/>
                </a:solidFill>
              </a:rPr>
              <a:t>Differences between simulation and observations:</a:t>
            </a:r>
            <a:endParaRPr lang="en-US" sz="2400" dirty="0">
              <a:solidFill>
                <a:srgbClr val="00FF22"/>
              </a:solidFill>
            </a:endParaRPr>
          </a:p>
        </p:txBody>
      </p:sp>
      <p:sp>
        <p:nvSpPr>
          <p:cNvPr id="3" name="TextBox 2"/>
          <p:cNvSpPr txBox="1">
            <a:spLocks noChangeArrowheads="1"/>
          </p:cNvSpPr>
          <p:nvPr/>
        </p:nvSpPr>
        <p:spPr bwMode="auto">
          <a:xfrm>
            <a:off x="685800" y="3025914"/>
            <a:ext cx="731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smtClean="0"/>
              <a:t>Maximum mass </a:t>
            </a:r>
            <a:r>
              <a:rPr lang="en-US" dirty="0"/>
              <a:t>in simulation is 74 </a:t>
            </a:r>
            <a:r>
              <a:rPr lang="en-US" dirty="0" err="1"/>
              <a:t>M</a:t>
            </a:r>
            <a:r>
              <a:rPr lang="en-US" baseline="-25000" dirty="0" err="1"/>
              <a:t>sun</a:t>
            </a:r>
            <a:r>
              <a:rPr lang="en-US" baseline="-25000" dirty="0"/>
              <a:t> </a:t>
            </a:r>
            <a:r>
              <a:rPr lang="en-US" dirty="0" err="1"/>
              <a:t>vs</a:t>
            </a:r>
            <a:r>
              <a:rPr lang="en-US" dirty="0"/>
              <a:t> 1400 </a:t>
            </a:r>
            <a:r>
              <a:rPr lang="en-US" dirty="0" err="1"/>
              <a:t>M</a:t>
            </a:r>
            <a:r>
              <a:rPr lang="en-US" baseline="-25000" dirty="0" err="1"/>
              <a:t>sun</a:t>
            </a:r>
            <a:r>
              <a:rPr lang="en-US" baseline="-25000" dirty="0"/>
              <a:t> </a:t>
            </a:r>
            <a:r>
              <a:rPr lang="en-US" dirty="0"/>
              <a:t>(OH) and 1700 </a:t>
            </a:r>
            <a:r>
              <a:rPr lang="en-US" dirty="0" err="1"/>
              <a:t>M</a:t>
            </a:r>
            <a:r>
              <a:rPr lang="en-US" baseline="-25000" dirty="0" err="1"/>
              <a:t>sun</a:t>
            </a:r>
            <a:r>
              <a:rPr lang="en-US" dirty="0"/>
              <a:t> (CN) </a:t>
            </a:r>
          </a:p>
        </p:txBody>
      </p:sp>
      <p:sp>
        <p:nvSpPr>
          <p:cNvPr id="4" name="TextBox 3"/>
          <p:cNvSpPr txBox="1"/>
          <p:nvPr/>
        </p:nvSpPr>
        <p:spPr>
          <a:xfrm>
            <a:off x="685800" y="2187714"/>
            <a:ext cx="8305800" cy="707886"/>
          </a:xfrm>
          <a:prstGeom prst="rect">
            <a:avLst/>
          </a:prstGeom>
          <a:noFill/>
        </p:spPr>
        <p:txBody>
          <a:bodyPr wrap="square" rtlCol="0">
            <a:spAutoFit/>
          </a:bodyPr>
          <a:lstStyle/>
          <a:p>
            <a:r>
              <a:rPr lang="en-US" dirty="0" smtClean="0"/>
              <a:t>Observations smoothed over scale depending on distance to source; simulations smoothed on 0.03 pc scale</a:t>
            </a:r>
            <a:endParaRPr lang="en-US" dirty="0"/>
          </a:p>
        </p:txBody>
      </p:sp>
      <p:sp>
        <p:nvSpPr>
          <p:cNvPr id="5" name="TextBox 4"/>
          <p:cNvSpPr txBox="1"/>
          <p:nvPr/>
        </p:nvSpPr>
        <p:spPr>
          <a:xfrm>
            <a:off x="685800" y="1314510"/>
            <a:ext cx="7848600" cy="707886"/>
          </a:xfrm>
          <a:prstGeom prst="rect">
            <a:avLst/>
          </a:prstGeom>
          <a:noFill/>
        </p:spPr>
        <p:txBody>
          <a:bodyPr wrap="square" rtlCol="0">
            <a:spAutoFit/>
          </a:bodyPr>
          <a:lstStyle/>
          <a:p>
            <a:r>
              <a:rPr lang="en-US" dirty="0" smtClean="0"/>
              <a:t>Observations sample clouds with a range of physical conditions; simulation has a single set of initial conditions</a:t>
            </a:r>
            <a:endParaRPr lang="en-US" dirty="0"/>
          </a:p>
        </p:txBody>
      </p:sp>
      <p:sp>
        <p:nvSpPr>
          <p:cNvPr id="6" name="TextBox 5"/>
          <p:cNvSpPr txBox="1"/>
          <p:nvPr/>
        </p:nvSpPr>
        <p:spPr>
          <a:xfrm>
            <a:off x="685800" y="3867090"/>
            <a:ext cx="8153400" cy="400110"/>
          </a:xfrm>
          <a:prstGeom prst="rect">
            <a:avLst/>
          </a:prstGeom>
          <a:noFill/>
        </p:spPr>
        <p:txBody>
          <a:bodyPr wrap="square" rtlCol="0">
            <a:spAutoFit/>
          </a:bodyPr>
          <a:lstStyle/>
          <a:p>
            <a:r>
              <a:rPr lang="en-US" dirty="0" smtClean="0"/>
              <a:t>Simulations do not include non-ideal effects like </a:t>
            </a:r>
            <a:r>
              <a:rPr lang="en-US" dirty="0" err="1" smtClean="0"/>
              <a:t>ambipolar</a:t>
            </a:r>
            <a:r>
              <a:rPr lang="en-US" dirty="0" smtClean="0"/>
              <a:t> diffusion</a:t>
            </a:r>
            <a:endParaRPr lang="en-US" dirty="0"/>
          </a:p>
        </p:txBody>
      </p:sp>
    </p:spTree>
    <p:extLst>
      <p:ext uri="{BB962C8B-B14F-4D97-AF65-F5344CB8AC3E}">
        <p14:creationId xmlns:p14="http://schemas.microsoft.com/office/powerpoint/2010/main" val="3739603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 y="762000"/>
            <a:ext cx="861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smtClean="0">
                <a:solidFill>
                  <a:srgbClr val="00FF22"/>
                </a:solidFill>
              </a:rPr>
              <a:t>Code:</a:t>
            </a:r>
            <a:r>
              <a:rPr lang="en-US" dirty="0" smtClean="0"/>
              <a:t> </a:t>
            </a:r>
            <a:r>
              <a:rPr lang="en-US" sz="1800" dirty="0" smtClean="0"/>
              <a:t>ORION2 ideal MHD with adaptive mesh refinement (AMR)</a:t>
            </a:r>
            <a:endParaRPr lang="en-US" sz="1800" dirty="0"/>
          </a:p>
        </p:txBody>
      </p:sp>
      <p:sp>
        <p:nvSpPr>
          <p:cNvPr id="3" name="TextBox 2"/>
          <p:cNvSpPr txBox="1">
            <a:spLocks noChangeArrowheads="1"/>
          </p:cNvSpPr>
          <p:nvPr/>
        </p:nvSpPr>
        <p:spPr bwMode="auto">
          <a:xfrm>
            <a:off x="2095500" y="228600"/>
            <a:ext cx="495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smtClean="0">
                <a:solidFill>
                  <a:srgbClr val="FFE200"/>
                </a:solidFill>
              </a:rPr>
              <a:t>High-Resolution </a:t>
            </a:r>
            <a:r>
              <a:rPr lang="en-US" dirty="0">
                <a:solidFill>
                  <a:srgbClr val="FFE200"/>
                </a:solidFill>
              </a:rPr>
              <a:t>Turbulent </a:t>
            </a:r>
            <a:r>
              <a:rPr lang="en-US" dirty="0" smtClean="0">
                <a:solidFill>
                  <a:srgbClr val="FFE200"/>
                </a:solidFill>
              </a:rPr>
              <a:t>Box Simulation</a:t>
            </a:r>
            <a:endParaRPr lang="en-US" dirty="0">
              <a:solidFill>
                <a:srgbClr val="FFE200"/>
              </a:solidFill>
            </a:endParaRPr>
          </a:p>
        </p:txBody>
      </p:sp>
      <p:sp>
        <p:nvSpPr>
          <p:cNvPr id="5" name="TextBox 4"/>
          <p:cNvSpPr txBox="1"/>
          <p:nvPr/>
        </p:nvSpPr>
        <p:spPr>
          <a:xfrm>
            <a:off x="1066800" y="1981200"/>
            <a:ext cx="7010400" cy="369332"/>
          </a:xfrm>
          <a:prstGeom prst="rect">
            <a:avLst/>
          </a:prstGeom>
          <a:noFill/>
        </p:spPr>
        <p:txBody>
          <a:bodyPr wrap="square" rtlCol="0">
            <a:spAutoFit/>
          </a:bodyPr>
          <a:lstStyle/>
          <a:p>
            <a:r>
              <a:rPr lang="en-US" sz="1800" dirty="0" smtClean="0"/>
              <a:t>Physics included in simulation: Ideal MHD, self-gravity</a:t>
            </a:r>
            <a:endParaRPr lang="en-US" sz="1800" dirty="0"/>
          </a:p>
        </p:txBody>
      </p:sp>
      <p:sp>
        <p:nvSpPr>
          <p:cNvPr id="6" name="TextBox 5"/>
          <p:cNvSpPr txBox="1"/>
          <p:nvPr/>
        </p:nvSpPr>
        <p:spPr>
          <a:xfrm>
            <a:off x="1066800" y="3048000"/>
            <a:ext cx="6705600" cy="369332"/>
          </a:xfrm>
          <a:prstGeom prst="rect">
            <a:avLst/>
          </a:prstGeom>
          <a:noFill/>
        </p:spPr>
        <p:txBody>
          <a:bodyPr wrap="square" rtlCol="0">
            <a:spAutoFit/>
          </a:bodyPr>
          <a:lstStyle/>
          <a:p>
            <a:r>
              <a:rPr lang="en-US" sz="1800" dirty="0" smtClean="0"/>
              <a:t>Drive turbulence at large scales (k=1-2) throughout simulation</a:t>
            </a:r>
            <a:endParaRPr lang="en-US" sz="1800" dirty="0"/>
          </a:p>
        </p:txBody>
      </p:sp>
      <p:sp>
        <p:nvSpPr>
          <p:cNvPr id="7" name="TextBox 6"/>
          <p:cNvSpPr txBox="1"/>
          <p:nvPr/>
        </p:nvSpPr>
        <p:spPr>
          <a:xfrm>
            <a:off x="1066800" y="3560802"/>
            <a:ext cx="8001000" cy="369332"/>
          </a:xfrm>
          <a:prstGeom prst="rect">
            <a:avLst/>
          </a:prstGeom>
          <a:noFill/>
        </p:spPr>
        <p:txBody>
          <a:bodyPr wrap="square" rtlCol="0">
            <a:spAutoFit/>
          </a:bodyPr>
          <a:lstStyle/>
          <a:p>
            <a:r>
              <a:rPr lang="en-US" sz="1800" dirty="0" smtClean="0"/>
              <a:t>Turn on gravity after 1 free-fall time, when turbulent density field established</a:t>
            </a:r>
            <a:endParaRPr lang="en-US" sz="1800" dirty="0"/>
          </a:p>
        </p:txBody>
      </p:sp>
      <p:sp>
        <p:nvSpPr>
          <p:cNvPr id="8" name="TextBox 7"/>
          <p:cNvSpPr txBox="1"/>
          <p:nvPr/>
        </p:nvSpPr>
        <p:spPr>
          <a:xfrm>
            <a:off x="1066800" y="4114800"/>
            <a:ext cx="8001000" cy="369332"/>
          </a:xfrm>
          <a:prstGeom prst="rect">
            <a:avLst/>
          </a:prstGeom>
          <a:noFill/>
        </p:spPr>
        <p:txBody>
          <a:bodyPr wrap="square" rtlCol="0">
            <a:spAutoFit/>
          </a:bodyPr>
          <a:lstStyle/>
          <a:p>
            <a:r>
              <a:rPr lang="en-US" sz="1800" dirty="0" smtClean="0"/>
              <a:t>Resolution: 512</a:t>
            </a:r>
            <a:r>
              <a:rPr lang="en-US" sz="1800" baseline="30000" dirty="0" smtClean="0"/>
              <a:t>3</a:t>
            </a:r>
            <a:r>
              <a:rPr lang="en-US" sz="1800" dirty="0" smtClean="0"/>
              <a:t> base grid with 2 levels of refinement (max. resolution 2048</a:t>
            </a:r>
            <a:r>
              <a:rPr lang="en-US" sz="1800" baseline="30000" dirty="0" smtClean="0"/>
              <a:t>3</a:t>
            </a:r>
            <a:r>
              <a:rPr lang="en-US" sz="1800" dirty="0" smtClean="0"/>
              <a:t>)</a:t>
            </a:r>
            <a:endParaRPr lang="en-US" sz="1800" dirty="0"/>
          </a:p>
        </p:txBody>
      </p:sp>
      <p:sp>
        <p:nvSpPr>
          <p:cNvPr id="9" name="TextBox 8"/>
          <p:cNvSpPr txBox="1"/>
          <p:nvPr/>
        </p:nvSpPr>
        <p:spPr>
          <a:xfrm>
            <a:off x="7239000" y="804446"/>
            <a:ext cx="1600200" cy="338554"/>
          </a:xfrm>
          <a:prstGeom prst="rect">
            <a:avLst/>
          </a:prstGeom>
          <a:noFill/>
        </p:spPr>
        <p:txBody>
          <a:bodyPr wrap="square" rtlCol="0">
            <a:spAutoFit/>
          </a:bodyPr>
          <a:lstStyle/>
          <a:p>
            <a:r>
              <a:rPr lang="en-US" sz="1600" dirty="0" smtClean="0"/>
              <a:t>(P-S Li + 12)</a:t>
            </a:r>
            <a:endParaRPr lang="en-US" sz="1600" dirty="0"/>
          </a:p>
        </p:txBody>
      </p:sp>
      <p:sp>
        <p:nvSpPr>
          <p:cNvPr id="10" name="TextBox 3"/>
          <p:cNvSpPr txBox="1">
            <a:spLocks noChangeArrowheads="1"/>
          </p:cNvSpPr>
          <p:nvPr/>
        </p:nvSpPr>
        <p:spPr bwMode="auto">
          <a:xfrm>
            <a:off x="6094412" y="7010400"/>
            <a:ext cx="2846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endParaRPr lang="en-US" sz="1800">
              <a:latin typeface="Times New Roman" charset="0"/>
              <a:cs typeface="Times New Roman" charset="0"/>
            </a:endParaRPr>
          </a:p>
        </p:txBody>
      </p:sp>
      <p:sp>
        <p:nvSpPr>
          <p:cNvPr id="11" name="TextBox 5"/>
          <p:cNvSpPr txBox="1">
            <a:spLocks noChangeArrowheads="1"/>
          </p:cNvSpPr>
          <p:nvPr/>
        </p:nvSpPr>
        <p:spPr bwMode="auto">
          <a:xfrm>
            <a:off x="6045200" y="6705600"/>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endParaRPr lang="en-US" dirty="0">
              <a:solidFill>
                <a:srgbClr val="00FF22"/>
              </a:solidFill>
            </a:endParaRPr>
          </a:p>
        </p:txBody>
      </p:sp>
      <p:sp>
        <p:nvSpPr>
          <p:cNvPr id="12" name="TextBox 11"/>
          <p:cNvSpPr txBox="1"/>
          <p:nvPr/>
        </p:nvSpPr>
        <p:spPr>
          <a:xfrm>
            <a:off x="1066800" y="5334000"/>
            <a:ext cx="5638800" cy="369332"/>
          </a:xfrm>
          <a:prstGeom prst="rect">
            <a:avLst/>
          </a:prstGeom>
          <a:noFill/>
        </p:spPr>
        <p:txBody>
          <a:bodyPr wrap="square" rtlCol="0">
            <a:spAutoFit/>
          </a:bodyPr>
          <a:lstStyle/>
          <a:p>
            <a:r>
              <a:rPr lang="en-US" sz="1800" dirty="0" smtClean="0"/>
              <a:t>Mach numbers: Sonic  </a:t>
            </a:r>
            <a:r>
              <a:rPr lang="en-US" sz="1800" dirty="0" smtClean="0">
                <a:latin typeface="Apple Chancery"/>
              </a:rPr>
              <a:t>M </a:t>
            </a:r>
            <a:r>
              <a:rPr lang="en-US" sz="1800" dirty="0" smtClean="0">
                <a:latin typeface="Arial"/>
              </a:rPr>
              <a:t>= 10,    </a:t>
            </a:r>
            <a:r>
              <a:rPr lang="en-US" sz="1800" dirty="0" smtClean="0"/>
              <a:t>Alfven  </a:t>
            </a:r>
            <a:r>
              <a:rPr lang="en-US" sz="1800" dirty="0">
                <a:latin typeface="Apple Chancery"/>
              </a:rPr>
              <a:t>M</a:t>
            </a:r>
            <a:r>
              <a:rPr lang="en-US" sz="1800" baseline="-25000" dirty="0">
                <a:latin typeface="Apple Chancery"/>
              </a:rPr>
              <a:t>A</a:t>
            </a:r>
            <a:r>
              <a:rPr lang="en-US" sz="1800" dirty="0">
                <a:latin typeface="Apple Chancery"/>
              </a:rPr>
              <a:t> </a:t>
            </a:r>
            <a:r>
              <a:rPr lang="en-US" sz="1800" dirty="0">
                <a:latin typeface="Arial"/>
              </a:rPr>
              <a:t>= 1     </a:t>
            </a:r>
          </a:p>
        </p:txBody>
      </p:sp>
      <p:sp>
        <p:nvSpPr>
          <p:cNvPr id="14" name="TextBox 13"/>
          <p:cNvSpPr txBox="1"/>
          <p:nvPr/>
        </p:nvSpPr>
        <p:spPr>
          <a:xfrm>
            <a:off x="1066800" y="6324600"/>
            <a:ext cx="6553200" cy="369332"/>
          </a:xfrm>
          <a:prstGeom prst="rect">
            <a:avLst/>
          </a:prstGeom>
          <a:noFill/>
        </p:spPr>
        <p:txBody>
          <a:bodyPr wrap="square" rtlCol="0">
            <a:spAutoFit/>
          </a:bodyPr>
          <a:lstStyle/>
          <a:p>
            <a:r>
              <a:rPr lang="en-US" sz="1800" dirty="0" smtClean="0"/>
              <a:t>Magnetically supercritical: </a:t>
            </a:r>
            <a:r>
              <a:rPr lang="en-US" sz="1800" dirty="0" err="1" smtClean="0"/>
              <a:t>μ</a:t>
            </a:r>
            <a:r>
              <a:rPr lang="en-US" sz="1800" baseline="-25000" dirty="0" err="1" smtClean="0"/>
              <a:t>Φ</a:t>
            </a:r>
            <a:r>
              <a:rPr lang="en-US" sz="1800" dirty="0" smtClean="0"/>
              <a:t> </a:t>
            </a:r>
            <a:r>
              <a:rPr lang="en-US" sz="1800" baseline="-25000" dirty="0" smtClean="0"/>
              <a:t> </a:t>
            </a:r>
            <a:r>
              <a:rPr lang="en-US" sz="1800" dirty="0" smtClean="0"/>
              <a:t>= (5π</a:t>
            </a:r>
            <a:r>
              <a:rPr lang="en-US" sz="1800" dirty="0"/>
              <a:t>/</a:t>
            </a:r>
            <a:r>
              <a:rPr lang="en-US" sz="1800" dirty="0" smtClean="0"/>
              <a:t>6α</a:t>
            </a:r>
            <a:r>
              <a:rPr lang="en-US" sz="1800" baseline="-25000" dirty="0" err="1" smtClean="0"/>
              <a:t>vir</a:t>
            </a:r>
            <a:r>
              <a:rPr lang="en-US" sz="1800" dirty="0" smtClean="0"/>
              <a:t>)</a:t>
            </a:r>
            <a:r>
              <a:rPr lang="en-US" sz="1800" baseline="30000" dirty="0" smtClean="0"/>
              <a:t>1/2</a:t>
            </a:r>
            <a:r>
              <a:rPr lang="en-US" sz="1800" dirty="0" smtClean="0"/>
              <a:t> </a:t>
            </a:r>
            <a:r>
              <a:rPr lang="en-US" sz="1800" dirty="0" smtClean="0">
                <a:latin typeface="Apple Chancery"/>
              </a:rPr>
              <a:t>M</a:t>
            </a:r>
            <a:r>
              <a:rPr lang="en-US" sz="1800" baseline="-25000" dirty="0" smtClean="0">
                <a:latin typeface="Apple Chancery"/>
              </a:rPr>
              <a:t>A </a:t>
            </a:r>
            <a:r>
              <a:rPr lang="en-US" sz="1800" dirty="0" smtClean="0">
                <a:latin typeface="Apple Chancery"/>
              </a:rPr>
              <a:t>=</a:t>
            </a:r>
            <a:r>
              <a:rPr lang="en-US" sz="1800" baseline="-25000" dirty="0" smtClean="0"/>
              <a:t> </a:t>
            </a:r>
            <a:r>
              <a:rPr lang="en-US" sz="1800" dirty="0" smtClean="0"/>
              <a:t>1.62</a:t>
            </a:r>
            <a:endParaRPr lang="en-US" sz="1800" baseline="-25000" dirty="0"/>
          </a:p>
        </p:txBody>
      </p:sp>
      <p:sp>
        <p:nvSpPr>
          <p:cNvPr id="15" name="TextBox 14"/>
          <p:cNvSpPr txBox="1"/>
          <p:nvPr/>
        </p:nvSpPr>
        <p:spPr>
          <a:xfrm>
            <a:off x="1066800" y="5791200"/>
            <a:ext cx="6629400" cy="400110"/>
          </a:xfrm>
          <a:prstGeom prst="rect">
            <a:avLst/>
          </a:prstGeom>
          <a:noFill/>
        </p:spPr>
        <p:txBody>
          <a:bodyPr wrap="square" rtlCol="0">
            <a:spAutoFit/>
          </a:bodyPr>
          <a:lstStyle/>
          <a:p>
            <a:r>
              <a:rPr lang="en-US" sz="1800" dirty="0" smtClean="0"/>
              <a:t>Gravitational energy ~ turbulent energy:  α</a:t>
            </a:r>
            <a:r>
              <a:rPr lang="en-US" sz="1800" baseline="-25000" dirty="0" err="1" smtClean="0"/>
              <a:t>vir</a:t>
            </a:r>
            <a:r>
              <a:rPr lang="en-US" sz="1800" baseline="-25000" dirty="0" smtClean="0"/>
              <a:t> </a:t>
            </a:r>
            <a:r>
              <a:rPr lang="en-US" sz="1800" dirty="0" smtClean="0"/>
              <a:t>= 5σ</a:t>
            </a:r>
            <a:r>
              <a:rPr lang="en-US" sz="1800" baseline="30000" dirty="0" smtClean="0"/>
              <a:t>2</a:t>
            </a:r>
            <a:r>
              <a:rPr lang="en-US" sz="1800" dirty="0"/>
              <a:t>L</a:t>
            </a:r>
            <a:r>
              <a:rPr lang="en-US" sz="1800" dirty="0" smtClean="0"/>
              <a:t>/(2GM) = </a:t>
            </a:r>
            <a:r>
              <a:rPr lang="en-US" dirty="0" smtClean="0"/>
              <a:t>1</a:t>
            </a:r>
            <a:endParaRPr lang="en-US" dirty="0"/>
          </a:p>
        </p:txBody>
      </p:sp>
      <p:sp>
        <p:nvSpPr>
          <p:cNvPr id="17" name="TextBox 16"/>
          <p:cNvSpPr txBox="1"/>
          <p:nvPr/>
        </p:nvSpPr>
        <p:spPr>
          <a:xfrm>
            <a:off x="1066800" y="2514600"/>
            <a:ext cx="6477000" cy="369332"/>
          </a:xfrm>
          <a:prstGeom prst="rect">
            <a:avLst/>
          </a:prstGeom>
          <a:noFill/>
        </p:spPr>
        <p:txBody>
          <a:bodyPr wrap="square" rtlCol="0">
            <a:spAutoFit/>
          </a:bodyPr>
          <a:lstStyle/>
          <a:p>
            <a:r>
              <a:rPr lang="en-US" sz="1800" dirty="0" smtClean="0"/>
              <a:t>Periodic boundary conditions</a:t>
            </a:r>
            <a:endParaRPr lang="en-US" sz="1800" dirty="0"/>
          </a:p>
        </p:txBody>
      </p:sp>
      <p:sp>
        <p:nvSpPr>
          <p:cNvPr id="19" name="TextBox 18"/>
          <p:cNvSpPr txBox="1"/>
          <p:nvPr/>
        </p:nvSpPr>
        <p:spPr>
          <a:xfrm>
            <a:off x="457200" y="4724400"/>
            <a:ext cx="3276600" cy="400110"/>
          </a:xfrm>
          <a:prstGeom prst="rect">
            <a:avLst/>
          </a:prstGeom>
          <a:noFill/>
        </p:spPr>
        <p:txBody>
          <a:bodyPr wrap="square" rtlCol="0">
            <a:spAutoFit/>
          </a:bodyPr>
          <a:lstStyle/>
          <a:p>
            <a:r>
              <a:rPr lang="en-US" dirty="0" smtClean="0">
                <a:solidFill>
                  <a:srgbClr val="00FF22"/>
                </a:solidFill>
              </a:rPr>
              <a:t>Dimensionless parameters:</a:t>
            </a:r>
            <a:endParaRPr lang="en-US" dirty="0">
              <a:solidFill>
                <a:srgbClr val="00FF22"/>
              </a:solidFill>
            </a:endParaRPr>
          </a:p>
        </p:txBody>
      </p:sp>
      <p:sp>
        <p:nvSpPr>
          <p:cNvPr id="20" name="TextBox 19"/>
          <p:cNvSpPr txBox="1"/>
          <p:nvPr/>
        </p:nvSpPr>
        <p:spPr>
          <a:xfrm>
            <a:off x="457200" y="1371600"/>
            <a:ext cx="2362200" cy="400110"/>
          </a:xfrm>
          <a:prstGeom prst="rect">
            <a:avLst/>
          </a:prstGeom>
          <a:noFill/>
        </p:spPr>
        <p:txBody>
          <a:bodyPr wrap="square" rtlCol="0">
            <a:spAutoFit/>
          </a:bodyPr>
          <a:lstStyle/>
          <a:p>
            <a:r>
              <a:rPr lang="en-US" dirty="0" smtClean="0">
                <a:solidFill>
                  <a:srgbClr val="00FF22"/>
                </a:solidFill>
              </a:rPr>
              <a:t>Simulation:</a:t>
            </a:r>
            <a:endParaRPr lang="en-US" dirty="0">
              <a:solidFill>
                <a:srgbClr val="00FF22"/>
              </a:solidFill>
            </a:endParaRPr>
          </a:p>
        </p:txBody>
      </p:sp>
    </p:spTree>
    <p:extLst>
      <p:ext uri="{BB962C8B-B14F-4D97-AF65-F5344CB8AC3E}">
        <p14:creationId xmlns:p14="http://schemas.microsoft.com/office/powerpoint/2010/main" val="114351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52400"/>
            <a:ext cx="2590800" cy="461665"/>
          </a:xfrm>
          <a:prstGeom prst="rect">
            <a:avLst/>
          </a:prstGeom>
          <a:noFill/>
        </p:spPr>
        <p:txBody>
          <a:bodyPr wrap="square" rtlCol="0">
            <a:spAutoFit/>
          </a:bodyPr>
          <a:lstStyle/>
          <a:p>
            <a:r>
              <a:rPr lang="en-US" sz="2400" dirty="0" smtClean="0">
                <a:solidFill>
                  <a:srgbClr val="00FF22"/>
                </a:solidFill>
              </a:rPr>
              <a:t>Setting the Scale</a:t>
            </a:r>
            <a:endParaRPr lang="en-US" sz="2400" dirty="0">
              <a:solidFill>
                <a:srgbClr val="00FF22"/>
              </a:solidFill>
            </a:endParaRPr>
          </a:p>
        </p:txBody>
      </p:sp>
      <p:sp>
        <p:nvSpPr>
          <p:cNvPr id="8" name="TextBox 7"/>
          <p:cNvSpPr txBox="1"/>
          <p:nvPr/>
        </p:nvSpPr>
        <p:spPr>
          <a:xfrm>
            <a:off x="228600" y="1066800"/>
            <a:ext cx="8610600" cy="400110"/>
          </a:xfrm>
          <a:prstGeom prst="rect">
            <a:avLst/>
          </a:prstGeom>
          <a:noFill/>
        </p:spPr>
        <p:txBody>
          <a:bodyPr wrap="square" rtlCol="0">
            <a:spAutoFit/>
          </a:bodyPr>
          <a:lstStyle/>
          <a:p>
            <a:r>
              <a:rPr lang="en-US" dirty="0"/>
              <a:t>I</a:t>
            </a:r>
            <a:r>
              <a:rPr lang="en-US" dirty="0" smtClean="0"/>
              <a:t>sothermal MHD simulations are scale free:  mass, length, time arbitrary</a:t>
            </a:r>
            <a:endParaRPr lang="en-US" dirty="0"/>
          </a:p>
        </p:txBody>
      </p:sp>
      <p:sp>
        <p:nvSpPr>
          <p:cNvPr id="12" name="TextBox 11"/>
          <p:cNvSpPr txBox="1"/>
          <p:nvPr/>
        </p:nvSpPr>
        <p:spPr>
          <a:xfrm>
            <a:off x="533400" y="6019800"/>
            <a:ext cx="8610600" cy="400110"/>
          </a:xfrm>
          <a:prstGeom prst="rect">
            <a:avLst/>
          </a:prstGeom>
          <a:noFill/>
        </p:spPr>
        <p:txBody>
          <a:bodyPr wrap="square" rtlCol="0">
            <a:spAutoFit/>
          </a:bodyPr>
          <a:lstStyle/>
          <a:p>
            <a:r>
              <a:rPr lang="en-US" dirty="0" smtClean="0"/>
              <a:t>=&gt; M = 3100 </a:t>
            </a:r>
            <a:r>
              <a:rPr lang="en-US" dirty="0" err="1" smtClean="0"/>
              <a:t>M</a:t>
            </a:r>
            <a:r>
              <a:rPr lang="en-US" baseline="-25000" dirty="0" err="1" smtClean="0"/>
              <a:t>sun</a:t>
            </a:r>
            <a:r>
              <a:rPr lang="en-US" baseline="-25000" dirty="0" smtClean="0"/>
              <a:t> </a:t>
            </a:r>
            <a:r>
              <a:rPr lang="en-US" dirty="0" smtClean="0"/>
              <a:t>,  L = 4.55 pc,  n = 960 cm</a:t>
            </a:r>
            <a:r>
              <a:rPr lang="en-US" baseline="30000" dirty="0" smtClean="0"/>
              <a:t>-3 </a:t>
            </a:r>
            <a:r>
              <a:rPr lang="en-US" dirty="0" smtClean="0"/>
              <a:t>,  B = 32 </a:t>
            </a:r>
            <a:r>
              <a:rPr lang="en-US" dirty="0" err="1" smtClean="0"/>
              <a:t>μG</a:t>
            </a:r>
            <a:r>
              <a:rPr lang="en-US" dirty="0" smtClean="0"/>
              <a:t>,   </a:t>
            </a:r>
            <a:r>
              <a:rPr lang="en-US" dirty="0" err="1" smtClean="0"/>
              <a:t>Δx</a:t>
            </a:r>
            <a:r>
              <a:rPr lang="en-US" dirty="0" smtClean="0"/>
              <a:t> = 500 AU </a:t>
            </a:r>
            <a:endParaRPr lang="en-US" dirty="0"/>
          </a:p>
        </p:txBody>
      </p:sp>
      <p:grpSp>
        <p:nvGrpSpPr>
          <p:cNvPr id="23" name="Group 22"/>
          <p:cNvGrpSpPr/>
          <p:nvPr/>
        </p:nvGrpSpPr>
        <p:grpSpPr>
          <a:xfrm>
            <a:off x="762000" y="1809690"/>
            <a:ext cx="6324600" cy="952620"/>
            <a:chOff x="762000" y="1809690"/>
            <a:chExt cx="6324600" cy="952620"/>
          </a:xfrm>
        </p:grpSpPr>
        <p:sp>
          <p:nvSpPr>
            <p:cNvPr id="14" name="Rectangle 13"/>
            <p:cNvSpPr/>
            <p:nvPr/>
          </p:nvSpPr>
          <p:spPr>
            <a:xfrm>
              <a:off x="762000" y="1809690"/>
              <a:ext cx="6324600" cy="400110"/>
            </a:xfrm>
            <a:prstGeom prst="rect">
              <a:avLst/>
            </a:prstGeom>
          </p:spPr>
          <p:txBody>
            <a:bodyPr wrap="square">
              <a:spAutoFit/>
            </a:bodyPr>
            <a:lstStyle/>
            <a:p>
              <a:r>
                <a:rPr lang="en-US" dirty="0" smtClean="0"/>
                <a:t>With self-gravity, one dimensional relation set by G:</a:t>
              </a:r>
              <a:endParaRPr lang="en-US" dirty="0"/>
            </a:p>
          </p:txBody>
        </p:sp>
        <p:sp>
          <p:nvSpPr>
            <p:cNvPr id="15" name="TextBox 14"/>
            <p:cNvSpPr txBox="1"/>
            <p:nvPr/>
          </p:nvSpPr>
          <p:spPr>
            <a:xfrm>
              <a:off x="1524000" y="2362200"/>
              <a:ext cx="3581400" cy="400110"/>
            </a:xfrm>
            <a:prstGeom prst="rect">
              <a:avLst/>
            </a:prstGeom>
            <a:noFill/>
          </p:spPr>
          <p:txBody>
            <a:bodyPr wrap="square" rtlCol="0">
              <a:spAutoFit/>
            </a:bodyPr>
            <a:lstStyle/>
            <a:p>
              <a:r>
                <a:rPr lang="en-US" dirty="0" smtClean="0"/>
                <a:t>α</a:t>
              </a:r>
              <a:r>
                <a:rPr lang="en-US" baseline="-25000" dirty="0" err="1" smtClean="0"/>
                <a:t>vir</a:t>
              </a:r>
              <a:r>
                <a:rPr lang="en-US" baseline="-25000" dirty="0" smtClean="0"/>
                <a:t>  </a:t>
              </a:r>
              <a:r>
                <a:rPr lang="en-US" dirty="0" smtClean="0"/>
                <a:t>=  5σ</a:t>
              </a:r>
              <a:r>
                <a:rPr lang="en-US" baseline="30000" dirty="0" smtClean="0"/>
                <a:t>2</a:t>
              </a:r>
              <a:r>
                <a:rPr lang="en-US" dirty="0" smtClean="0"/>
                <a:t>L / (</a:t>
              </a:r>
              <a:r>
                <a:rPr lang="en-US" dirty="0"/>
                <a:t>2GM</a:t>
              </a:r>
              <a:r>
                <a:rPr lang="en-US" dirty="0" smtClean="0"/>
                <a:t>)  =  </a:t>
              </a:r>
              <a:r>
                <a:rPr lang="en-US" dirty="0"/>
                <a:t>1</a:t>
              </a:r>
            </a:p>
          </p:txBody>
        </p:sp>
      </p:grpSp>
      <p:grpSp>
        <p:nvGrpSpPr>
          <p:cNvPr id="21" name="Group 20"/>
          <p:cNvGrpSpPr/>
          <p:nvPr/>
        </p:nvGrpSpPr>
        <p:grpSpPr>
          <a:xfrm>
            <a:off x="762000" y="3009780"/>
            <a:ext cx="7620000" cy="933510"/>
            <a:chOff x="762000" y="3009780"/>
            <a:chExt cx="7620000" cy="933510"/>
          </a:xfrm>
        </p:grpSpPr>
        <p:sp>
          <p:nvSpPr>
            <p:cNvPr id="9" name="TextBox 8"/>
            <p:cNvSpPr txBox="1"/>
            <p:nvPr/>
          </p:nvSpPr>
          <p:spPr>
            <a:xfrm>
              <a:off x="1524000" y="3543180"/>
              <a:ext cx="6858000" cy="400110"/>
            </a:xfrm>
            <a:prstGeom prst="rect">
              <a:avLst/>
            </a:prstGeom>
            <a:noFill/>
          </p:spPr>
          <p:txBody>
            <a:bodyPr wrap="square" rtlCol="0">
              <a:spAutoFit/>
            </a:bodyPr>
            <a:lstStyle/>
            <a:p>
              <a:r>
                <a:rPr lang="en-US" dirty="0" smtClean="0"/>
                <a:t>Assume T = 10 K, the typical temperature in molecular gas</a:t>
              </a:r>
              <a:endParaRPr lang="en-US" dirty="0"/>
            </a:p>
          </p:txBody>
        </p:sp>
        <p:sp>
          <p:nvSpPr>
            <p:cNvPr id="16" name="TextBox 15"/>
            <p:cNvSpPr txBox="1"/>
            <p:nvPr/>
          </p:nvSpPr>
          <p:spPr>
            <a:xfrm>
              <a:off x="762000" y="3009780"/>
              <a:ext cx="6781800" cy="400110"/>
            </a:xfrm>
            <a:prstGeom prst="rect">
              <a:avLst/>
            </a:prstGeom>
            <a:noFill/>
          </p:spPr>
          <p:txBody>
            <a:bodyPr wrap="square" rtlCol="0">
              <a:spAutoFit/>
            </a:bodyPr>
            <a:lstStyle/>
            <a:p>
              <a:r>
                <a:rPr lang="en-US" dirty="0" smtClean="0"/>
                <a:t>Second dimensional relation set by </a:t>
              </a:r>
              <a:r>
                <a:rPr lang="en-US" dirty="0" err="1" smtClean="0"/>
                <a:t>k</a:t>
              </a:r>
              <a:r>
                <a:rPr lang="en-US" baseline="-25000" dirty="0" err="1" smtClean="0"/>
                <a:t>B</a:t>
              </a:r>
              <a:r>
                <a:rPr lang="en-US" dirty="0" smtClean="0"/>
                <a:t> T :</a:t>
              </a:r>
              <a:endParaRPr lang="en-US" dirty="0"/>
            </a:p>
          </p:txBody>
        </p:sp>
      </p:grpSp>
      <p:grpSp>
        <p:nvGrpSpPr>
          <p:cNvPr id="22" name="Group 21"/>
          <p:cNvGrpSpPr/>
          <p:nvPr/>
        </p:nvGrpSpPr>
        <p:grpSpPr>
          <a:xfrm>
            <a:off x="762000" y="4209870"/>
            <a:ext cx="8382000" cy="1276530"/>
            <a:chOff x="762000" y="4209870"/>
            <a:chExt cx="8382000" cy="1276530"/>
          </a:xfrm>
        </p:grpSpPr>
        <p:sp>
          <p:nvSpPr>
            <p:cNvPr id="11" name="TextBox 10"/>
            <p:cNvSpPr txBox="1"/>
            <p:nvPr/>
          </p:nvSpPr>
          <p:spPr>
            <a:xfrm>
              <a:off x="1524000" y="5086290"/>
              <a:ext cx="6248400" cy="400110"/>
            </a:xfrm>
            <a:prstGeom prst="rect">
              <a:avLst/>
            </a:prstGeom>
            <a:noFill/>
          </p:spPr>
          <p:txBody>
            <a:bodyPr wrap="square" rtlCol="0">
              <a:spAutoFit/>
            </a:bodyPr>
            <a:lstStyle/>
            <a:p>
              <a:r>
                <a:rPr lang="en-US" dirty="0" smtClean="0"/>
                <a:t>Set    </a:t>
              </a:r>
              <a:r>
                <a:rPr lang="en-US" dirty="0" err="1" smtClean="0"/>
                <a:t>v</a:t>
              </a:r>
              <a:r>
                <a:rPr lang="en-US" baseline="-25000" dirty="0" err="1" smtClean="0"/>
                <a:t>rms</a:t>
              </a:r>
              <a:r>
                <a:rPr lang="en-US" baseline="-25000" dirty="0" smtClean="0"/>
                <a:t> </a:t>
              </a:r>
              <a:r>
                <a:rPr lang="en-US" dirty="0" smtClean="0"/>
                <a:t>= 0.85 L</a:t>
              </a:r>
              <a:r>
                <a:rPr lang="en-US" baseline="-25000" dirty="0" smtClean="0"/>
                <a:t>pc</a:t>
              </a:r>
              <a:r>
                <a:rPr lang="en-US" baseline="30000" dirty="0" smtClean="0"/>
                <a:t>0.5  </a:t>
              </a:r>
              <a:r>
                <a:rPr lang="en-US" dirty="0"/>
                <a:t>k</a:t>
              </a:r>
              <a:r>
                <a:rPr lang="en-US" dirty="0" smtClean="0"/>
                <a:t>m s</a:t>
              </a:r>
              <a:r>
                <a:rPr lang="en-US" baseline="30000" dirty="0" smtClean="0"/>
                <a:t>-1 </a:t>
              </a:r>
              <a:r>
                <a:rPr lang="en-US" dirty="0" smtClean="0"/>
                <a:t>    in the simulation box</a:t>
              </a:r>
              <a:endParaRPr lang="en-US" dirty="0"/>
            </a:p>
          </p:txBody>
        </p:sp>
        <p:sp>
          <p:nvSpPr>
            <p:cNvPr id="17" name="TextBox 16"/>
            <p:cNvSpPr txBox="1"/>
            <p:nvPr/>
          </p:nvSpPr>
          <p:spPr>
            <a:xfrm>
              <a:off x="762000" y="4209870"/>
              <a:ext cx="8382000" cy="707886"/>
            </a:xfrm>
            <a:prstGeom prst="rect">
              <a:avLst/>
            </a:prstGeom>
            <a:noFill/>
          </p:spPr>
          <p:txBody>
            <a:bodyPr wrap="square" rtlCol="0">
              <a:spAutoFit/>
            </a:bodyPr>
            <a:lstStyle/>
            <a:p>
              <a:r>
                <a:rPr lang="en-US" dirty="0" smtClean="0"/>
                <a:t>Final dimensional relation set by assuming that the </a:t>
              </a:r>
              <a:r>
                <a:rPr lang="en-US" dirty="0"/>
                <a:t>turbulence obeys the relation between the line width and size observed in molecular clouds</a:t>
              </a:r>
              <a:r>
                <a:rPr lang="en-US" dirty="0" smtClean="0"/>
                <a:t>:</a:t>
              </a:r>
              <a:endParaRPr lang="en-US" dirty="0"/>
            </a:p>
          </p:txBody>
        </p:sp>
      </p:grpSp>
    </p:spTree>
    <p:extLst>
      <p:ext uri="{BB962C8B-B14F-4D97-AF65-F5344CB8AC3E}">
        <p14:creationId xmlns:p14="http://schemas.microsoft.com/office/powerpoint/2010/main" val="4193715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D:\Documents\Conferences\IAU XXVIII GA SpS4\IRD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158" y="381000"/>
            <a:ext cx="6931581" cy="638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
          <p:cNvSpPr txBox="1">
            <a:spLocks noChangeArrowheads="1"/>
          </p:cNvSpPr>
          <p:nvPr/>
        </p:nvSpPr>
        <p:spPr bwMode="auto">
          <a:xfrm>
            <a:off x="228600" y="8382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a:t>t=0.5 </a:t>
            </a:r>
            <a:r>
              <a:rPr lang="en-US" sz="1800" dirty="0" err="1" smtClean="0"/>
              <a:t>t</a:t>
            </a:r>
            <a:r>
              <a:rPr lang="en-US" sz="1800" baseline="-25000" dirty="0" err="1" smtClean="0"/>
              <a:t>ff</a:t>
            </a:r>
            <a:r>
              <a:rPr lang="en-US" sz="1800" dirty="0" smtClean="0"/>
              <a:t> after gravity on</a:t>
            </a:r>
            <a:endParaRPr lang="en-US" sz="1800" dirty="0"/>
          </a:p>
        </p:txBody>
      </p:sp>
      <p:sp>
        <p:nvSpPr>
          <p:cNvPr id="19462" name="TextBox 2"/>
          <p:cNvSpPr txBox="1">
            <a:spLocks noChangeArrowheads="1"/>
          </p:cNvSpPr>
          <p:nvPr/>
        </p:nvSpPr>
        <p:spPr bwMode="auto">
          <a:xfrm>
            <a:off x="990600" y="0"/>
            <a:ext cx="7505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smtClean="0">
                <a:solidFill>
                  <a:srgbClr val="00FF22"/>
                </a:solidFill>
              </a:rPr>
              <a:t>Volume Rendering of Density in the Magnetized Turbulent </a:t>
            </a:r>
            <a:r>
              <a:rPr lang="en-US" dirty="0">
                <a:solidFill>
                  <a:srgbClr val="00FF22"/>
                </a:solidFill>
              </a:rPr>
              <a:t>Box</a:t>
            </a:r>
          </a:p>
        </p:txBody>
      </p:sp>
      <p:sp>
        <p:nvSpPr>
          <p:cNvPr id="4" name="TextBox 3"/>
          <p:cNvSpPr txBox="1"/>
          <p:nvPr/>
        </p:nvSpPr>
        <p:spPr>
          <a:xfrm>
            <a:off x="228600" y="1715869"/>
            <a:ext cx="1905000" cy="646331"/>
          </a:xfrm>
          <a:prstGeom prst="rect">
            <a:avLst/>
          </a:prstGeom>
          <a:noFill/>
        </p:spPr>
        <p:txBody>
          <a:bodyPr wrap="square" rtlCol="0">
            <a:spAutoFit/>
          </a:bodyPr>
          <a:lstStyle/>
          <a:p>
            <a:r>
              <a:rPr lang="en-US" sz="1800" dirty="0" smtClean="0"/>
              <a:t>Mean density: 960 cm</a:t>
            </a:r>
            <a:r>
              <a:rPr lang="en-US" sz="1800" baseline="30000" dirty="0" smtClean="0"/>
              <a:t>-3</a:t>
            </a:r>
            <a:endParaRPr lang="en-US" sz="1800" dirty="0"/>
          </a:p>
        </p:txBody>
      </p:sp>
      <p:sp>
        <p:nvSpPr>
          <p:cNvPr id="5" name="TextBox 4"/>
          <p:cNvSpPr txBox="1"/>
          <p:nvPr/>
        </p:nvSpPr>
        <p:spPr>
          <a:xfrm>
            <a:off x="228600" y="2630269"/>
            <a:ext cx="1981200" cy="646331"/>
          </a:xfrm>
          <a:prstGeom prst="rect">
            <a:avLst/>
          </a:prstGeom>
          <a:noFill/>
        </p:spPr>
        <p:txBody>
          <a:bodyPr wrap="square" rtlCol="0">
            <a:spAutoFit/>
          </a:bodyPr>
          <a:lstStyle/>
          <a:p>
            <a:r>
              <a:rPr lang="en-US" sz="1800" dirty="0" smtClean="0"/>
              <a:t>Half mass above 5300 cm</a:t>
            </a:r>
            <a:r>
              <a:rPr lang="en-US" sz="1800" baseline="30000" dirty="0" smtClean="0"/>
              <a:t>-3</a:t>
            </a:r>
            <a:endParaRPr lang="en-US" sz="1800" dirty="0"/>
          </a:p>
        </p:txBody>
      </p:sp>
      <p:sp>
        <p:nvSpPr>
          <p:cNvPr id="6" name="TextBox 5"/>
          <p:cNvSpPr txBox="1"/>
          <p:nvPr/>
        </p:nvSpPr>
        <p:spPr>
          <a:xfrm>
            <a:off x="5638800" y="6248400"/>
            <a:ext cx="1828800" cy="369332"/>
          </a:xfrm>
          <a:prstGeom prst="rect">
            <a:avLst/>
          </a:prstGeom>
          <a:noFill/>
        </p:spPr>
        <p:txBody>
          <a:bodyPr wrap="square" rtlCol="0">
            <a:spAutoFit/>
          </a:bodyPr>
          <a:lstStyle/>
          <a:p>
            <a:r>
              <a:rPr lang="en-US" sz="1800" dirty="0" smtClean="0">
                <a:sym typeface="Wingdings"/>
              </a:rPr>
              <a:t></a:t>
            </a:r>
            <a:r>
              <a:rPr lang="en-US" sz="1800" dirty="0" smtClean="0"/>
              <a:t>   4.55 pc  </a:t>
            </a:r>
            <a:r>
              <a:rPr lang="en-US" sz="1800" dirty="0" smtClean="0">
                <a:sym typeface="Wingdings"/>
              </a:rPr>
              <a:t></a:t>
            </a:r>
            <a:endParaRPr lang="en-US" sz="1800" dirty="0"/>
          </a:p>
        </p:txBody>
      </p:sp>
    </p:spTree>
    <p:extLst>
      <p:ext uri="{BB962C8B-B14F-4D97-AF65-F5344CB8AC3E}">
        <p14:creationId xmlns:p14="http://schemas.microsoft.com/office/powerpoint/2010/main" val="30546134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1066800" y="228600"/>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400" dirty="0" smtClean="0">
                <a:solidFill>
                  <a:srgbClr val="FFE200"/>
                </a:solidFill>
              </a:rPr>
              <a:t>Sample </a:t>
            </a:r>
            <a:r>
              <a:rPr lang="en-US" sz="2400" dirty="0">
                <a:solidFill>
                  <a:srgbClr val="FFE200"/>
                </a:solidFill>
              </a:rPr>
              <a:t>of </a:t>
            </a:r>
            <a:r>
              <a:rPr lang="en-US" sz="2400" dirty="0" smtClean="0">
                <a:solidFill>
                  <a:srgbClr val="FFE200"/>
                </a:solidFill>
              </a:rPr>
              <a:t>Molecular Cloud Cores from Simulation</a:t>
            </a:r>
            <a:endParaRPr lang="en-US" sz="2400" dirty="0">
              <a:solidFill>
                <a:srgbClr val="FFE200"/>
              </a:solidFill>
            </a:endParaRPr>
          </a:p>
        </p:txBody>
      </p:sp>
      <p:sp>
        <p:nvSpPr>
          <p:cNvPr id="23554" name="TextBox 2"/>
          <p:cNvSpPr txBox="1">
            <a:spLocks noChangeArrowheads="1"/>
          </p:cNvSpPr>
          <p:nvPr/>
        </p:nvSpPr>
        <p:spPr bwMode="auto">
          <a:xfrm>
            <a:off x="381000" y="2286000"/>
            <a:ext cx="548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a:t>Find cores with </a:t>
            </a:r>
            <a:r>
              <a:rPr lang="en-US" dirty="0" err="1"/>
              <a:t>Clumpfind</a:t>
            </a:r>
            <a:r>
              <a:rPr lang="en-US" dirty="0"/>
              <a:t> (Williams + 1994) </a:t>
            </a:r>
          </a:p>
        </p:txBody>
      </p:sp>
      <p:sp>
        <p:nvSpPr>
          <p:cNvPr id="3" name="TextBox 2"/>
          <p:cNvSpPr txBox="1"/>
          <p:nvPr/>
        </p:nvSpPr>
        <p:spPr>
          <a:xfrm>
            <a:off x="381000" y="2971800"/>
            <a:ext cx="7391400" cy="707886"/>
          </a:xfrm>
          <a:prstGeom prst="rect">
            <a:avLst/>
          </a:prstGeom>
          <a:noFill/>
        </p:spPr>
        <p:txBody>
          <a:bodyPr wrap="square" rtlCol="0">
            <a:spAutoFit/>
          </a:bodyPr>
          <a:lstStyle/>
          <a:p>
            <a:r>
              <a:rPr lang="en-US" dirty="0" smtClean="0"/>
              <a:t>Merge all cores separated by &lt; 0.06 pc, the smallest separation permitted in the observations</a:t>
            </a:r>
            <a:endParaRPr lang="en-US" dirty="0"/>
          </a:p>
        </p:txBody>
      </p:sp>
      <p:sp>
        <p:nvSpPr>
          <p:cNvPr id="4" name="TextBox 3"/>
          <p:cNvSpPr txBox="1"/>
          <p:nvPr/>
        </p:nvSpPr>
        <p:spPr>
          <a:xfrm>
            <a:off x="381000" y="3962400"/>
            <a:ext cx="7467600" cy="400110"/>
          </a:xfrm>
          <a:prstGeom prst="rect">
            <a:avLst/>
          </a:prstGeom>
          <a:noFill/>
        </p:spPr>
        <p:txBody>
          <a:bodyPr wrap="square" rtlCol="0">
            <a:spAutoFit/>
          </a:bodyPr>
          <a:lstStyle/>
          <a:p>
            <a:r>
              <a:rPr lang="en-US" dirty="0" smtClean="0"/>
              <a:t>Choose the 100 most massive cores (minimum M is 1.2 </a:t>
            </a:r>
            <a:r>
              <a:rPr lang="en-US" dirty="0" err="1" smtClean="0"/>
              <a:t>M</a:t>
            </a:r>
            <a:r>
              <a:rPr lang="en-US" baseline="-25000" dirty="0" err="1" smtClean="0"/>
              <a:t>sun</a:t>
            </a:r>
            <a:r>
              <a:rPr lang="en-US" dirty="0" smtClean="0"/>
              <a:t>)</a:t>
            </a:r>
            <a:endParaRPr lang="en-US" dirty="0"/>
          </a:p>
        </p:txBody>
      </p:sp>
      <p:sp>
        <p:nvSpPr>
          <p:cNvPr id="5" name="TextBox 4"/>
          <p:cNvSpPr txBox="1"/>
          <p:nvPr/>
        </p:nvSpPr>
        <p:spPr>
          <a:xfrm>
            <a:off x="990600" y="5486400"/>
            <a:ext cx="8001000" cy="400110"/>
          </a:xfrm>
          <a:prstGeom prst="rect">
            <a:avLst/>
          </a:prstGeom>
          <a:noFill/>
        </p:spPr>
        <p:txBody>
          <a:bodyPr wrap="square" rtlCol="0">
            <a:spAutoFit/>
          </a:bodyPr>
          <a:lstStyle/>
          <a:p>
            <a:r>
              <a:rPr lang="en-US" dirty="0"/>
              <a:t>T</a:t>
            </a:r>
            <a:r>
              <a:rPr lang="en-US" dirty="0" smtClean="0"/>
              <a:t>hese regions are well resolved, with &gt; 10</a:t>
            </a:r>
            <a:r>
              <a:rPr lang="en-US" baseline="30000" dirty="0"/>
              <a:t>4</a:t>
            </a:r>
            <a:r>
              <a:rPr lang="en-US" baseline="30000" dirty="0" smtClean="0"/>
              <a:t> </a:t>
            </a:r>
            <a:r>
              <a:rPr lang="en-US" dirty="0" smtClean="0"/>
              <a:t>cells, median 47000 cells</a:t>
            </a:r>
            <a:endParaRPr lang="en-US" dirty="0"/>
          </a:p>
        </p:txBody>
      </p:sp>
      <p:sp>
        <p:nvSpPr>
          <p:cNvPr id="6" name="TextBox 5"/>
          <p:cNvSpPr txBox="1"/>
          <p:nvPr/>
        </p:nvSpPr>
        <p:spPr>
          <a:xfrm>
            <a:off x="381000" y="1066800"/>
            <a:ext cx="8763000" cy="400110"/>
          </a:xfrm>
          <a:prstGeom prst="rect">
            <a:avLst/>
          </a:prstGeom>
          <a:noFill/>
        </p:spPr>
        <p:txBody>
          <a:bodyPr wrap="square" rtlCol="0">
            <a:spAutoFit/>
          </a:bodyPr>
          <a:lstStyle/>
          <a:p>
            <a:r>
              <a:rPr lang="en-US" dirty="0" smtClean="0"/>
              <a:t>At t=0.57 free-fall times (t = 8x10</a:t>
            </a:r>
            <a:r>
              <a:rPr lang="en-US" baseline="30000" dirty="0" smtClean="0"/>
              <a:t>5</a:t>
            </a:r>
            <a:r>
              <a:rPr lang="en-US" dirty="0" smtClean="0"/>
              <a:t> </a:t>
            </a:r>
            <a:r>
              <a:rPr lang="en-US" dirty="0" err="1" smtClean="0"/>
              <a:t>yr</a:t>
            </a:r>
            <a:r>
              <a:rPr lang="en-US" dirty="0" smtClean="0"/>
              <a:t>) after gravity turned on</a:t>
            </a:r>
            <a:endParaRPr lang="en-US" dirty="0"/>
          </a:p>
        </p:txBody>
      </p:sp>
      <p:sp>
        <p:nvSpPr>
          <p:cNvPr id="7" name="TextBox 6"/>
          <p:cNvSpPr txBox="1"/>
          <p:nvPr/>
        </p:nvSpPr>
        <p:spPr>
          <a:xfrm>
            <a:off x="1219200" y="1524000"/>
            <a:ext cx="7162800" cy="400110"/>
          </a:xfrm>
          <a:prstGeom prst="rect">
            <a:avLst/>
          </a:prstGeom>
          <a:noFill/>
        </p:spPr>
        <p:txBody>
          <a:bodyPr wrap="square" rtlCol="0">
            <a:spAutoFit/>
          </a:bodyPr>
          <a:lstStyle/>
          <a:p>
            <a:r>
              <a:rPr lang="en-US" dirty="0" smtClean="0"/>
              <a:t>16% of mass has density high enough to have formed stars</a:t>
            </a:r>
            <a:endParaRPr lang="en-US" dirty="0"/>
          </a:p>
        </p:txBody>
      </p:sp>
      <p:sp>
        <p:nvSpPr>
          <p:cNvPr id="2" name="TextBox 1"/>
          <p:cNvSpPr txBox="1"/>
          <p:nvPr/>
        </p:nvSpPr>
        <p:spPr>
          <a:xfrm>
            <a:off x="381000" y="4648200"/>
            <a:ext cx="8305800" cy="707886"/>
          </a:xfrm>
          <a:prstGeom prst="rect">
            <a:avLst/>
          </a:prstGeom>
          <a:noFill/>
        </p:spPr>
        <p:txBody>
          <a:bodyPr wrap="square" rtlCol="0">
            <a:spAutoFit/>
          </a:bodyPr>
          <a:lstStyle/>
          <a:p>
            <a:r>
              <a:rPr lang="en-US" dirty="0" smtClean="0"/>
              <a:t>For comparison with observation, consider a central beam with radius 0.3 r, the median value for observed clouds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3" grpId="0"/>
      <p:bldP spid="4" grpId="0"/>
      <p:bldP spid="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22830" y="888887"/>
            <a:ext cx="4655554" cy="6110414"/>
          </a:xfrm>
          <a:prstGeom prst="rect">
            <a:avLst/>
          </a:prstGeom>
        </p:spPr>
      </p:pic>
      <p:sp>
        <p:nvSpPr>
          <p:cNvPr id="4" name="TextBox 1"/>
          <p:cNvSpPr txBox="1">
            <a:spLocks noChangeArrowheads="1"/>
          </p:cNvSpPr>
          <p:nvPr/>
        </p:nvSpPr>
        <p:spPr bwMode="auto">
          <a:xfrm>
            <a:off x="457200" y="1524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400">
                <a:solidFill>
                  <a:srgbClr val="FFE200"/>
                </a:solidFill>
              </a:rPr>
              <a:t>Density Scaling of Magnetic Field: Agrees with Observation</a:t>
            </a:r>
          </a:p>
        </p:txBody>
      </p:sp>
      <p:sp>
        <p:nvSpPr>
          <p:cNvPr id="5" name="TextBox 2"/>
          <p:cNvSpPr txBox="1">
            <a:spLocks noChangeArrowheads="1"/>
          </p:cNvSpPr>
          <p:nvPr/>
        </p:nvSpPr>
        <p:spPr bwMode="auto">
          <a:xfrm>
            <a:off x="533400" y="685800"/>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a:t>Crutcher + (2010) infer B</a:t>
            </a:r>
            <a:r>
              <a:rPr lang="en-US" baseline="-25000"/>
              <a:t>tot</a:t>
            </a:r>
            <a:r>
              <a:rPr lang="en-US"/>
              <a:t> varies as n</a:t>
            </a:r>
            <a:r>
              <a:rPr lang="en-US" baseline="30000"/>
              <a:t>α</a:t>
            </a:r>
            <a:r>
              <a:rPr lang="en-US"/>
              <a:t> with α = 0.65</a:t>
            </a:r>
            <a:endParaRPr lang="en-US" baseline="30000"/>
          </a:p>
        </p:txBody>
      </p:sp>
      <p:sp>
        <p:nvSpPr>
          <p:cNvPr id="6" name="TextBox 6"/>
          <p:cNvSpPr txBox="1">
            <a:spLocks noChangeArrowheads="1"/>
          </p:cNvSpPr>
          <p:nvPr/>
        </p:nvSpPr>
        <p:spPr bwMode="auto">
          <a:xfrm>
            <a:off x="533400" y="1143000"/>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a:t>For </a:t>
            </a:r>
            <a:r>
              <a:rPr lang="en-US" dirty="0" smtClean="0"/>
              <a:t>the 68 OH+CN molecular cores:  median, (</a:t>
            </a:r>
            <a:r>
              <a:rPr lang="en-US" dirty="0" err="1" smtClean="0"/>
              <a:t>B</a:t>
            </a:r>
            <a:r>
              <a:rPr lang="en-US" baseline="-25000" dirty="0" err="1" smtClean="0"/>
              <a:t>los</a:t>
            </a:r>
            <a:r>
              <a:rPr lang="en-US" dirty="0" smtClean="0"/>
              <a:t> </a:t>
            </a:r>
            <a:r>
              <a:rPr lang="en-US" dirty="0"/>
              <a:t>/ </a:t>
            </a:r>
            <a:r>
              <a:rPr lang="en-US" dirty="0" smtClean="0"/>
              <a:t>n</a:t>
            </a:r>
            <a:r>
              <a:rPr lang="en-US" baseline="-25000" dirty="0" smtClean="0"/>
              <a:t>4</a:t>
            </a:r>
            <a:r>
              <a:rPr lang="en-US" baseline="30000" dirty="0" smtClean="0"/>
              <a:t>0.65</a:t>
            </a:r>
            <a:r>
              <a:rPr lang="en-US" dirty="0" smtClean="0"/>
              <a:t>)</a:t>
            </a:r>
            <a:r>
              <a:rPr lang="en-US" baseline="-25000" dirty="0" smtClean="0"/>
              <a:t>1/2</a:t>
            </a:r>
            <a:r>
              <a:rPr lang="en-US" dirty="0" smtClean="0"/>
              <a:t> </a:t>
            </a:r>
            <a:r>
              <a:rPr lang="en-US" dirty="0"/>
              <a:t>= </a:t>
            </a:r>
            <a:r>
              <a:rPr lang="en-US" dirty="0" smtClean="0"/>
              <a:t>11.9 </a:t>
            </a:r>
            <a:endParaRPr lang="en-US" dirty="0"/>
          </a:p>
        </p:txBody>
      </p:sp>
      <p:sp>
        <p:nvSpPr>
          <p:cNvPr id="7" name="TextBox 5"/>
          <p:cNvSpPr txBox="1">
            <a:spLocks noChangeArrowheads="1"/>
          </p:cNvSpPr>
          <p:nvPr/>
        </p:nvSpPr>
        <p:spPr bwMode="auto">
          <a:xfrm>
            <a:off x="1752600" y="1905000"/>
            <a:ext cx="4953000" cy="3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a:solidFill>
                  <a:srgbClr val="0000FF"/>
                </a:solidFill>
              </a:rPr>
              <a:t>100-core sample</a:t>
            </a:r>
            <a:r>
              <a:rPr lang="en-US" sz="1800" dirty="0" smtClean="0">
                <a:solidFill>
                  <a:srgbClr val="0000FF"/>
                </a:solidFill>
              </a:rPr>
              <a:t>:</a:t>
            </a:r>
            <a:endParaRPr lang="en-US" sz="1800" dirty="0">
              <a:solidFill>
                <a:srgbClr val="0000FF"/>
              </a:solidFill>
            </a:endParaRPr>
          </a:p>
        </p:txBody>
      </p:sp>
      <p:sp>
        <p:nvSpPr>
          <p:cNvPr id="8" name="TextBox 7"/>
          <p:cNvSpPr txBox="1">
            <a:spLocks noChangeArrowheads="1"/>
          </p:cNvSpPr>
          <p:nvPr/>
        </p:nvSpPr>
        <p:spPr bwMode="auto">
          <a:xfrm>
            <a:off x="4457700" y="4495800"/>
            <a:ext cx="243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smtClean="0">
                <a:solidFill>
                  <a:srgbClr val="0000FF"/>
                </a:solidFill>
              </a:rPr>
              <a:t>  </a:t>
            </a:r>
            <a:endParaRPr lang="en-US" sz="1800" dirty="0">
              <a:solidFill>
                <a:srgbClr val="0000FF"/>
              </a:solidFill>
            </a:endParaRPr>
          </a:p>
          <a:p>
            <a:r>
              <a:rPr lang="en-US" sz="1800" dirty="0">
                <a:solidFill>
                  <a:srgbClr val="0000FF"/>
                </a:solidFill>
              </a:rPr>
              <a:t>&lt;</a:t>
            </a:r>
            <a:r>
              <a:rPr lang="en-US" sz="1800" dirty="0" err="1" smtClean="0">
                <a:solidFill>
                  <a:srgbClr val="0000FF"/>
                </a:solidFill>
              </a:rPr>
              <a:t>B</a:t>
            </a:r>
            <a:r>
              <a:rPr lang="en-US" sz="1800" baseline="-25000" dirty="0" err="1" smtClean="0">
                <a:solidFill>
                  <a:srgbClr val="0000FF"/>
                </a:solidFill>
              </a:rPr>
              <a:t>tot</a:t>
            </a:r>
            <a:r>
              <a:rPr lang="en-US" sz="1800" dirty="0" smtClean="0">
                <a:solidFill>
                  <a:srgbClr val="0000FF"/>
                </a:solidFill>
              </a:rPr>
              <a:t> /n</a:t>
            </a:r>
            <a:r>
              <a:rPr lang="en-US" sz="1800" baseline="-25000" dirty="0" smtClean="0">
                <a:solidFill>
                  <a:srgbClr val="0000FF"/>
                </a:solidFill>
              </a:rPr>
              <a:t>4</a:t>
            </a:r>
            <a:r>
              <a:rPr lang="en-US" sz="1800" baseline="30000" dirty="0" smtClean="0">
                <a:solidFill>
                  <a:srgbClr val="0000FF"/>
                </a:solidFill>
              </a:rPr>
              <a:t>0.65</a:t>
            </a:r>
            <a:r>
              <a:rPr lang="en-US" sz="1800" dirty="0" smtClean="0">
                <a:solidFill>
                  <a:srgbClr val="0000FF"/>
                </a:solidFill>
              </a:rPr>
              <a:t>&gt;</a:t>
            </a:r>
            <a:r>
              <a:rPr lang="en-US" sz="1800" baseline="-25000" dirty="0" smtClean="0">
                <a:solidFill>
                  <a:srgbClr val="0000FF"/>
                </a:solidFill>
              </a:rPr>
              <a:t>1/2</a:t>
            </a:r>
            <a:r>
              <a:rPr lang="en-US" sz="1800" dirty="0" smtClean="0">
                <a:solidFill>
                  <a:srgbClr val="0000FF"/>
                </a:solidFill>
              </a:rPr>
              <a:t> = 18.7</a:t>
            </a:r>
          </a:p>
          <a:p>
            <a:r>
              <a:rPr lang="en-US" sz="1800" dirty="0">
                <a:solidFill>
                  <a:srgbClr val="0000FF"/>
                </a:solidFill>
              </a:rPr>
              <a:t>&lt;</a:t>
            </a:r>
            <a:r>
              <a:rPr lang="en-US" sz="1800" dirty="0" err="1" smtClean="0">
                <a:solidFill>
                  <a:srgbClr val="0000FF"/>
                </a:solidFill>
              </a:rPr>
              <a:t>B</a:t>
            </a:r>
            <a:r>
              <a:rPr lang="en-US" sz="1800" baseline="-25000" dirty="0" err="1" smtClean="0">
                <a:solidFill>
                  <a:srgbClr val="0000FF"/>
                </a:solidFill>
              </a:rPr>
              <a:t>los</a:t>
            </a:r>
            <a:r>
              <a:rPr lang="en-US" sz="1800" dirty="0" smtClean="0">
                <a:solidFill>
                  <a:srgbClr val="0000FF"/>
                </a:solidFill>
              </a:rPr>
              <a:t> / n</a:t>
            </a:r>
            <a:r>
              <a:rPr lang="en-US" sz="1800" baseline="-25000" dirty="0" smtClean="0">
                <a:solidFill>
                  <a:srgbClr val="0000FF"/>
                </a:solidFill>
              </a:rPr>
              <a:t>4</a:t>
            </a:r>
            <a:r>
              <a:rPr lang="en-US" sz="1800" baseline="30000" dirty="0" smtClean="0">
                <a:solidFill>
                  <a:srgbClr val="0000FF"/>
                </a:solidFill>
              </a:rPr>
              <a:t>0.65</a:t>
            </a:r>
            <a:r>
              <a:rPr lang="en-US" sz="1800" dirty="0">
                <a:solidFill>
                  <a:srgbClr val="0000FF"/>
                </a:solidFill>
              </a:rPr>
              <a:t>&gt;</a:t>
            </a:r>
            <a:r>
              <a:rPr lang="en-US" sz="1800" baseline="-25000" dirty="0" smtClean="0">
                <a:solidFill>
                  <a:srgbClr val="0000FF"/>
                </a:solidFill>
              </a:rPr>
              <a:t>1/2</a:t>
            </a:r>
            <a:r>
              <a:rPr lang="en-US" sz="1800" dirty="0" smtClean="0">
                <a:solidFill>
                  <a:srgbClr val="0000FF"/>
                </a:solidFill>
              </a:rPr>
              <a:t> </a:t>
            </a:r>
            <a:r>
              <a:rPr lang="en-US" sz="1800" dirty="0">
                <a:solidFill>
                  <a:srgbClr val="0000FF"/>
                </a:solidFill>
              </a:rPr>
              <a:t>= </a:t>
            </a:r>
            <a:r>
              <a:rPr lang="en-US" sz="1800" dirty="0" smtClean="0">
                <a:solidFill>
                  <a:srgbClr val="0000FF"/>
                </a:solidFill>
              </a:rPr>
              <a:t>8.9</a:t>
            </a:r>
            <a:endParaRPr lang="en-US" sz="1800" dirty="0">
              <a:solidFill>
                <a:srgbClr val="0000FF"/>
              </a:solidFill>
            </a:endParaRPr>
          </a:p>
        </p:txBody>
      </p:sp>
      <p:sp>
        <p:nvSpPr>
          <p:cNvPr id="9" name="TextBox 8"/>
          <p:cNvSpPr txBox="1"/>
          <p:nvPr/>
        </p:nvSpPr>
        <p:spPr>
          <a:xfrm>
            <a:off x="381000" y="6324600"/>
            <a:ext cx="8534400" cy="400110"/>
          </a:xfrm>
          <a:prstGeom prst="rect">
            <a:avLst/>
          </a:prstGeom>
          <a:noFill/>
        </p:spPr>
        <p:txBody>
          <a:bodyPr wrap="square" rtlCol="0">
            <a:spAutoFit/>
          </a:bodyPr>
          <a:lstStyle/>
          <a:p>
            <a:r>
              <a:rPr lang="en-US" dirty="0" smtClean="0"/>
              <a:t>Median </a:t>
            </a:r>
            <a:r>
              <a:rPr lang="en-US" dirty="0" err="1" smtClean="0"/>
              <a:t>B</a:t>
            </a:r>
            <a:r>
              <a:rPr lang="en-US" baseline="-25000" dirty="0" err="1" smtClean="0"/>
              <a:t>tot</a:t>
            </a:r>
            <a:r>
              <a:rPr lang="en-US" dirty="0" smtClean="0"/>
              <a:t> ≈ 2 </a:t>
            </a:r>
            <a:r>
              <a:rPr lang="en-US" dirty="0" err="1" smtClean="0"/>
              <a:t>B</a:t>
            </a:r>
            <a:r>
              <a:rPr lang="en-US" baseline="-25000" dirty="0" err="1" smtClean="0"/>
              <a:t>los</a:t>
            </a:r>
            <a:r>
              <a:rPr lang="en-US" dirty="0" smtClean="0"/>
              <a:t> </a:t>
            </a:r>
            <a:r>
              <a:rPr lang="en-US" dirty="0" smtClean="0">
                <a:latin typeface="Zapf Dingbats"/>
                <a:ea typeface="Zapf Dingbats"/>
                <a:cs typeface="Zapf Dingbats"/>
                <a:sym typeface="Zapf Dingbats"/>
              </a:rPr>
              <a:t>✓</a:t>
            </a:r>
            <a:r>
              <a:rPr lang="en-US" dirty="0">
                <a:sym typeface="Zapf Dingbats"/>
              </a:rPr>
              <a:t> </a:t>
            </a:r>
            <a:r>
              <a:rPr lang="en-US" dirty="0" smtClean="0">
                <a:sym typeface="Zapf Dingbats"/>
              </a:rPr>
              <a:t>          Simulated </a:t>
            </a:r>
            <a:r>
              <a:rPr lang="en-US" dirty="0" err="1" smtClean="0">
                <a:sym typeface="Zapf Dingbats"/>
              </a:rPr>
              <a:t>B</a:t>
            </a:r>
            <a:r>
              <a:rPr lang="en-US" baseline="-25000" dirty="0" err="1" smtClean="0">
                <a:sym typeface="Zapf Dingbats"/>
              </a:rPr>
              <a:t>los</a:t>
            </a:r>
            <a:r>
              <a:rPr lang="en-US" dirty="0" smtClean="0">
                <a:sym typeface="Zapf Dingbats"/>
              </a:rPr>
              <a:t> / n</a:t>
            </a:r>
            <a:r>
              <a:rPr lang="en-US" baseline="30000" dirty="0" smtClean="0">
                <a:sym typeface="Zapf Dingbats"/>
              </a:rPr>
              <a:t>0.65</a:t>
            </a:r>
            <a:r>
              <a:rPr lang="en-US" dirty="0" smtClean="0"/>
              <a:t>  ≈ 0.75 x observed</a:t>
            </a:r>
            <a:endParaRPr lang="en-US" dirty="0"/>
          </a:p>
        </p:txBody>
      </p:sp>
      <p:sp>
        <p:nvSpPr>
          <p:cNvPr id="3" name="TextBox 2"/>
          <p:cNvSpPr txBox="1"/>
          <p:nvPr/>
        </p:nvSpPr>
        <p:spPr>
          <a:xfrm>
            <a:off x="1828800" y="2286000"/>
            <a:ext cx="4343400" cy="369332"/>
          </a:xfrm>
          <a:prstGeom prst="rect">
            <a:avLst/>
          </a:prstGeom>
          <a:noFill/>
        </p:spPr>
        <p:txBody>
          <a:bodyPr wrap="square" rtlCol="0">
            <a:spAutoFit/>
          </a:bodyPr>
          <a:lstStyle/>
          <a:p>
            <a:r>
              <a:rPr lang="en-US" sz="1800" dirty="0" smtClean="0">
                <a:solidFill>
                  <a:srgbClr val="0000FF"/>
                </a:solidFill>
              </a:rPr>
              <a:t>Time-averaged &lt;α&gt; </a:t>
            </a:r>
            <a:r>
              <a:rPr lang="en-US" sz="1800" dirty="0">
                <a:solidFill>
                  <a:srgbClr val="0000FF"/>
                </a:solidFill>
              </a:rPr>
              <a:t>= </a:t>
            </a:r>
            <a:r>
              <a:rPr lang="en-US" sz="1800" dirty="0" smtClean="0">
                <a:solidFill>
                  <a:srgbClr val="0000FF"/>
                </a:solidFill>
              </a:rPr>
              <a:t>0.70 </a:t>
            </a:r>
            <a:r>
              <a:rPr lang="en-US" sz="1800" dirty="0">
                <a:solidFill>
                  <a:srgbClr val="0000FF"/>
                </a:solidFill>
              </a:rPr>
              <a:t>± </a:t>
            </a:r>
            <a:r>
              <a:rPr lang="en-US" sz="1800" dirty="0" smtClean="0">
                <a:solidFill>
                  <a:srgbClr val="0000FF"/>
                </a:solidFill>
              </a:rPr>
              <a:t>0.06 </a:t>
            </a:r>
            <a:endParaRPr lang="en-US" sz="1800" dirty="0"/>
          </a:p>
        </p:txBody>
      </p:sp>
    </p:spTree>
    <p:extLst>
      <p:ext uri="{BB962C8B-B14F-4D97-AF65-F5344CB8AC3E}">
        <p14:creationId xmlns:p14="http://schemas.microsoft.com/office/powerpoint/2010/main" val="3507918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22830" y="888887"/>
            <a:ext cx="4655554" cy="6110414"/>
          </a:xfrm>
          <a:prstGeom prst="rect">
            <a:avLst/>
          </a:prstGeom>
        </p:spPr>
      </p:pic>
      <p:sp>
        <p:nvSpPr>
          <p:cNvPr id="4" name="TextBox 1"/>
          <p:cNvSpPr txBox="1">
            <a:spLocks noChangeArrowheads="1"/>
          </p:cNvSpPr>
          <p:nvPr/>
        </p:nvSpPr>
        <p:spPr bwMode="auto">
          <a:xfrm>
            <a:off x="457200" y="1524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400">
                <a:solidFill>
                  <a:srgbClr val="FFE200"/>
                </a:solidFill>
              </a:rPr>
              <a:t>Density Scaling of Magnetic Field: Agrees with Observation</a:t>
            </a:r>
          </a:p>
        </p:txBody>
      </p:sp>
      <p:sp>
        <p:nvSpPr>
          <p:cNvPr id="5" name="TextBox 2"/>
          <p:cNvSpPr txBox="1">
            <a:spLocks noChangeArrowheads="1"/>
          </p:cNvSpPr>
          <p:nvPr/>
        </p:nvSpPr>
        <p:spPr bwMode="auto">
          <a:xfrm>
            <a:off x="533400" y="685800"/>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a:t>Crutcher + (2010) infer B</a:t>
            </a:r>
            <a:r>
              <a:rPr lang="en-US" baseline="-25000"/>
              <a:t>tot</a:t>
            </a:r>
            <a:r>
              <a:rPr lang="en-US"/>
              <a:t> varies as n</a:t>
            </a:r>
            <a:r>
              <a:rPr lang="en-US" baseline="30000"/>
              <a:t>α</a:t>
            </a:r>
            <a:r>
              <a:rPr lang="en-US"/>
              <a:t> with α = 0.65</a:t>
            </a:r>
            <a:endParaRPr lang="en-US" baseline="30000"/>
          </a:p>
        </p:txBody>
      </p:sp>
      <p:sp>
        <p:nvSpPr>
          <p:cNvPr id="6" name="TextBox 6"/>
          <p:cNvSpPr txBox="1">
            <a:spLocks noChangeArrowheads="1"/>
          </p:cNvSpPr>
          <p:nvPr/>
        </p:nvSpPr>
        <p:spPr bwMode="auto">
          <a:xfrm>
            <a:off x="533400" y="1143000"/>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a:t>For </a:t>
            </a:r>
            <a:r>
              <a:rPr lang="en-US" dirty="0" smtClean="0"/>
              <a:t>the 68 OH+CN molecular cores:  median, (</a:t>
            </a:r>
            <a:r>
              <a:rPr lang="en-US" dirty="0" err="1" smtClean="0"/>
              <a:t>B</a:t>
            </a:r>
            <a:r>
              <a:rPr lang="en-US" baseline="-25000" dirty="0" err="1" smtClean="0"/>
              <a:t>los</a:t>
            </a:r>
            <a:r>
              <a:rPr lang="en-US" dirty="0" smtClean="0"/>
              <a:t> </a:t>
            </a:r>
            <a:r>
              <a:rPr lang="en-US" dirty="0"/>
              <a:t>/ </a:t>
            </a:r>
            <a:r>
              <a:rPr lang="en-US" dirty="0" smtClean="0"/>
              <a:t>n</a:t>
            </a:r>
            <a:r>
              <a:rPr lang="en-US" baseline="-25000" dirty="0" smtClean="0"/>
              <a:t>4</a:t>
            </a:r>
            <a:r>
              <a:rPr lang="en-US" baseline="30000" dirty="0" smtClean="0"/>
              <a:t>0.65</a:t>
            </a:r>
            <a:r>
              <a:rPr lang="en-US" dirty="0" smtClean="0"/>
              <a:t>)</a:t>
            </a:r>
            <a:r>
              <a:rPr lang="en-US" baseline="-25000" dirty="0" smtClean="0"/>
              <a:t>1/2</a:t>
            </a:r>
            <a:r>
              <a:rPr lang="en-US" dirty="0" smtClean="0"/>
              <a:t> </a:t>
            </a:r>
            <a:r>
              <a:rPr lang="en-US" dirty="0"/>
              <a:t>= </a:t>
            </a:r>
            <a:r>
              <a:rPr lang="en-US" dirty="0" smtClean="0"/>
              <a:t>11.9 </a:t>
            </a:r>
            <a:endParaRPr lang="en-US" dirty="0"/>
          </a:p>
        </p:txBody>
      </p:sp>
      <p:sp>
        <p:nvSpPr>
          <p:cNvPr id="7" name="TextBox 5"/>
          <p:cNvSpPr txBox="1">
            <a:spLocks noChangeArrowheads="1"/>
          </p:cNvSpPr>
          <p:nvPr/>
        </p:nvSpPr>
        <p:spPr bwMode="auto">
          <a:xfrm>
            <a:off x="1752600" y="1905000"/>
            <a:ext cx="4953000" cy="3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a:solidFill>
                  <a:srgbClr val="0000FF"/>
                </a:solidFill>
              </a:rPr>
              <a:t>100-core sample</a:t>
            </a:r>
            <a:r>
              <a:rPr lang="en-US" sz="1800" dirty="0" smtClean="0">
                <a:solidFill>
                  <a:srgbClr val="0000FF"/>
                </a:solidFill>
              </a:rPr>
              <a:t>:</a:t>
            </a:r>
            <a:endParaRPr lang="en-US" sz="1800" dirty="0">
              <a:solidFill>
                <a:srgbClr val="0000FF"/>
              </a:solidFill>
            </a:endParaRPr>
          </a:p>
        </p:txBody>
      </p:sp>
      <p:sp>
        <p:nvSpPr>
          <p:cNvPr id="8" name="TextBox 7"/>
          <p:cNvSpPr txBox="1">
            <a:spLocks noChangeArrowheads="1"/>
          </p:cNvSpPr>
          <p:nvPr/>
        </p:nvSpPr>
        <p:spPr bwMode="auto">
          <a:xfrm>
            <a:off x="4457700" y="4495800"/>
            <a:ext cx="243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smtClean="0">
                <a:solidFill>
                  <a:srgbClr val="0000FF"/>
                </a:solidFill>
              </a:rPr>
              <a:t>  </a:t>
            </a:r>
            <a:endParaRPr lang="en-US" sz="1800" dirty="0">
              <a:solidFill>
                <a:srgbClr val="0000FF"/>
              </a:solidFill>
            </a:endParaRPr>
          </a:p>
          <a:p>
            <a:r>
              <a:rPr lang="en-US" sz="1800" dirty="0">
                <a:solidFill>
                  <a:srgbClr val="0000FF"/>
                </a:solidFill>
              </a:rPr>
              <a:t>&lt;</a:t>
            </a:r>
            <a:r>
              <a:rPr lang="en-US" sz="1800" dirty="0" err="1" smtClean="0">
                <a:solidFill>
                  <a:srgbClr val="0000FF"/>
                </a:solidFill>
              </a:rPr>
              <a:t>B</a:t>
            </a:r>
            <a:r>
              <a:rPr lang="en-US" sz="1800" baseline="-25000" dirty="0" err="1" smtClean="0">
                <a:solidFill>
                  <a:srgbClr val="0000FF"/>
                </a:solidFill>
              </a:rPr>
              <a:t>tot</a:t>
            </a:r>
            <a:r>
              <a:rPr lang="en-US" sz="1800" dirty="0" smtClean="0">
                <a:solidFill>
                  <a:srgbClr val="0000FF"/>
                </a:solidFill>
              </a:rPr>
              <a:t> /n</a:t>
            </a:r>
            <a:r>
              <a:rPr lang="en-US" sz="1800" baseline="-25000" dirty="0" smtClean="0">
                <a:solidFill>
                  <a:srgbClr val="0000FF"/>
                </a:solidFill>
              </a:rPr>
              <a:t>4</a:t>
            </a:r>
            <a:r>
              <a:rPr lang="en-US" sz="1800" baseline="30000" dirty="0" smtClean="0">
                <a:solidFill>
                  <a:srgbClr val="0000FF"/>
                </a:solidFill>
              </a:rPr>
              <a:t>0.65</a:t>
            </a:r>
            <a:r>
              <a:rPr lang="en-US" sz="1800" dirty="0" smtClean="0">
                <a:solidFill>
                  <a:srgbClr val="0000FF"/>
                </a:solidFill>
              </a:rPr>
              <a:t>&gt;</a:t>
            </a:r>
            <a:r>
              <a:rPr lang="en-US" sz="1800" baseline="-25000" dirty="0" smtClean="0">
                <a:solidFill>
                  <a:srgbClr val="0000FF"/>
                </a:solidFill>
              </a:rPr>
              <a:t>1/2</a:t>
            </a:r>
            <a:r>
              <a:rPr lang="en-US" sz="1800" dirty="0" smtClean="0">
                <a:solidFill>
                  <a:srgbClr val="0000FF"/>
                </a:solidFill>
              </a:rPr>
              <a:t> = 18.7</a:t>
            </a:r>
          </a:p>
          <a:p>
            <a:r>
              <a:rPr lang="en-US" sz="1800" dirty="0">
                <a:solidFill>
                  <a:srgbClr val="0000FF"/>
                </a:solidFill>
              </a:rPr>
              <a:t>&lt;</a:t>
            </a:r>
            <a:r>
              <a:rPr lang="en-US" sz="1800" dirty="0" err="1" smtClean="0">
                <a:solidFill>
                  <a:srgbClr val="0000FF"/>
                </a:solidFill>
              </a:rPr>
              <a:t>B</a:t>
            </a:r>
            <a:r>
              <a:rPr lang="en-US" sz="1800" baseline="-25000" dirty="0" err="1" smtClean="0">
                <a:solidFill>
                  <a:srgbClr val="0000FF"/>
                </a:solidFill>
              </a:rPr>
              <a:t>los</a:t>
            </a:r>
            <a:r>
              <a:rPr lang="en-US" sz="1800" dirty="0" smtClean="0">
                <a:solidFill>
                  <a:srgbClr val="0000FF"/>
                </a:solidFill>
              </a:rPr>
              <a:t> / n</a:t>
            </a:r>
            <a:r>
              <a:rPr lang="en-US" sz="1800" baseline="-25000" dirty="0" smtClean="0">
                <a:solidFill>
                  <a:srgbClr val="0000FF"/>
                </a:solidFill>
              </a:rPr>
              <a:t>4</a:t>
            </a:r>
            <a:r>
              <a:rPr lang="en-US" sz="1800" baseline="30000" dirty="0" smtClean="0">
                <a:solidFill>
                  <a:srgbClr val="0000FF"/>
                </a:solidFill>
              </a:rPr>
              <a:t>0.65</a:t>
            </a:r>
            <a:r>
              <a:rPr lang="en-US" sz="1800" dirty="0">
                <a:solidFill>
                  <a:srgbClr val="0000FF"/>
                </a:solidFill>
              </a:rPr>
              <a:t>&gt;</a:t>
            </a:r>
            <a:r>
              <a:rPr lang="en-US" sz="1800" baseline="-25000" dirty="0" smtClean="0">
                <a:solidFill>
                  <a:srgbClr val="0000FF"/>
                </a:solidFill>
              </a:rPr>
              <a:t>1/2</a:t>
            </a:r>
            <a:r>
              <a:rPr lang="en-US" sz="1800" dirty="0" smtClean="0">
                <a:solidFill>
                  <a:srgbClr val="0000FF"/>
                </a:solidFill>
              </a:rPr>
              <a:t> </a:t>
            </a:r>
            <a:r>
              <a:rPr lang="en-US" sz="1800" dirty="0">
                <a:solidFill>
                  <a:srgbClr val="0000FF"/>
                </a:solidFill>
              </a:rPr>
              <a:t>= </a:t>
            </a:r>
            <a:r>
              <a:rPr lang="en-US" sz="1800" dirty="0" smtClean="0">
                <a:solidFill>
                  <a:srgbClr val="0000FF"/>
                </a:solidFill>
              </a:rPr>
              <a:t>8.9</a:t>
            </a:r>
            <a:endParaRPr lang="en-US" sz="1800" dirty="0">
              <a:solidFill>
                <a:srgbClr val="0000FF"/>
              </a:solidFill>
            </a:endParaRPr>
          </a:p>
        </p:txBody>
      </p:sp>
      <p:sp>
        <p:nvSpPr>
          <p:cNvPr id="9" name="TextBox 8"/>
          <p:cNvSpPr txBox="1"/>
          <p:nvPr/>
        </p:nvSpPr>
        <p:spPr>
          <a:xfrm>
            <a:off x="381000" y="6324600"/>
            <a:ext cx="8534400" cy="400110"/>
          </a:xfrm>
          <a:prstGeom prst="rect">
            <a:avLst/>
          </a:prstGeom>
          <a:noFill/>
        </p:spPr>
        <p:txBody>
          <a:bodyPr wrap="square" rtlCol="0">
            <a:spAutoFit/>
          </a:bodyPr>
          <a:lstStyle/>
          <a:p>
            <a:r>
              <a:rPr lang="en-US" dirty="0" smtClean="0"/>
              <a:t>Scaling due to self-gravity: not present before gravity turned on.</a:t>
            </a:r>
            <a:endParaRPr lang="en-US" dirty="0"/>
          </a:p>
        </p:txBody>
      </p:sp>
      <p:sp>
        <p:nvSpPr>
          <p:cNvPr id="3" name="TextBox 2"/>
          <p:cNvSpPr txBox="1"/>
          <p:nvPr/>
        </p:nvSpPr>
        <p:spPr>
          <a:xfrm>
            <a:off x="1828800" y="2286000"/>
            <a:ext cx="4343400" cy="369332"/>
          </a:xfrm>
          <a:prstGeom prst="rect">
            <a:avLst/>
          </a:prstGeom>
          <a:noFill/>
        </p:spPr>
        <p:txBody>
          <a:bodyPr wrap="square" rtlCol="0">
            <a:spAutoFit/>
          </a:bodyPr>
          <a:lstStyle/>
          <a:p>
            <a:r>
              <a:rPr lang="en-US" sz="1800" dirty="0" smtClean="0">
                <a:solidFill>
                  <a:srgbClr val="0000FF"/>
                </a:solidFill>
              </a:rPr>
              <a:t>Time-averaged &lt;α&gt; </a:t>
            </a:r>
            <a:r>
              <a:rPr lang="en-US" sz="1800" dirty="0">
                <a:solidFill>
                  <a:srgbClr val="0000FF"/>
                </a:solidFill>
              </a:rPr>
              <a:t>= </a:t>
            </a:r>
            <a:r>
              <a:rPr lang="en-US" sz="1800" dirty="0" smtClean="0">
                <a:solidFill>
                  <a:srgbClr val="0000FF"/>
                </a:solidFill>
              </a:rPr>
              <a:t>0.70 </a:t>
            </a:r>
            <a:r>
              <a:rPr lang="en-US" sz="1800" dirty="0">
                <a:solidFill>
                  <a:srgbClr val="0000FF"/>
                </a:solidFill>
              </a:rPr>
              <a:t>± </a:t>
            </a:r>
            <a:r>
              <a:rPr lang="en-US" sz="1800" dirty="0" smtClean="0">
                <a:solidFill>
                  <a:srgbClr val="0000FF"/>
                </a:solidFill>
              </a:rPr>
              <a:t>0.06 </a:t>
            </a:r>
            <a:endParaRPr lang="en-US" sz="1800" dirty="0"/>
          </a:p>
        </p:txBody>
      </p:sp>
    </p:spTree>
    <p:extLst>
      <p:ext uri="{BB962C8B-B14F-4D97-AF65-F5344CB8AC3E}">
        <p14:creationId xmlns:p14="http://schemas.microsoft.com/office/powerpoint/2010/main" val="40310577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152400"/>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400">
                <a:solidFill>
                  <a:srgbClr val="FFE200"/>
                </a:solidFill>
              </a:rPr>
              <a:t>Distribution of Line-of-Sight (LOS) Field Agrees with Observation</a:t>
            </a:r>
          </a:p>
        </p:txBody>
      </p:sp>
      <p:sp>
        <p:nvSpPr>
          <p:cNvPr id="3" name="TextBox 4"/>
          <p:cNvSpPr txBox="1">
            <a:spLocks noChangeArrowheads="1"/>
          </p:cNvSpPr>
          <p:nvPr/>
        </p:nvSpPr>
        <p:spPr bwMode="auto">
          <a:xfrm>
            <a:off x="381000" y="6019800"/>
            <a:ext cx="853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a:t>The K-S test shows that the simulation </a:t>
            </a:r>
            <a:r>
              <a:rPr lang="en-US" dirty="0" smtClean="0"/>
              <a:t>is </a:t>
            </a:r>
            <a:r>
              <a:rPr lang="en-US" dirty="0"/>
              <a:t>similar to the data (</a:t>
            </a:r>
            <a:r>
              <a:rPr lang="en-US" dirty="0" smtClean="0"/>
              <a:t>p=0.50)</a:t>
            </a:r>
            <a:endParaRPr lang="en-US" dirty="0"/>
          </a:p>
        </p:txBody>
      </p:sp>
      <p:sp>
        <p:nvSpPr>
          <p:cNvPr id="4" name="TextBox 5"/>
          <p:cNvSpPr txBox="1">
            <a:spLocks noChangeArrowheads="1"/>
          </p:cNvSpPr>
          <p:nvPr/>
        </p:nvSpPr>
        <p:spPr bwMode="auto">
          <a:xfrm>
            <a:off x="381000" y="6400800"/>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a:solidFill>
                  <a:srgbClr val="00FF22"/>
                </a:solidFill>
              </a:rPr>
              <a:t>Remarkable, since data drawn from many clouds with different conditions </a:t>
            </a:r>
          </a:p>
        </p:txBody>
      </p:sp>
      <p:sp>
        <p:nvSpPr>
          <p:cNvPr id="6" name="TextBox 5"/>
          <p:cNvSpPr txBox="1"/>
          <p:nvPr/>
        </p:nvSpPr>
        <p:spPr>
          <a:xfrm>
            <a:off x="7391400" y="4763869"/>
            <a:ext cx="1524000" cy="369332"/>
          </a:xfrm>
          <a:prstGeom prst="rect">
            <a:avLst/>
          </a:prstGeom>
          <a:noFill/>
        </p:spPr>
        <p:txBody>
          <a:bodyPr wrap="square" rtlCol="0">
            <a:spAutoFit/>
          </a:bodyPr>
          <a:lstStyle/>
          <a:p>
            <a:endParaRPr lang="en-US" sz="1800" dirty="0">
              <a:solidFill>
                <a:srgbClr val="00FF22"/>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46512" y="48985"/>
            <a:ext cx="5050973" cy="6629401"/>
          </a:xfrm>
          <a:prstGeom prst="rect">
            <a:avLst/>
          </a:prstGeom>
        </p:spPr>
      </p:pic>
    </p:spTree>
    <p:extLst>
      <p:ext uri="{BB962C8B-B14F-4D97-AF65-F5344CB8AC3E}">
        <p14:creationId xmlns:p14="http://schemas.microsoft.com/office/powerpoint/2010/main" val="19507061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52500" y="762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400" dirty="0">
                <a:solidFill>
                  <a:srgbClr val="FFE200"/>
                </a:solidFill>
              </a:rPr>
              <a:t>Log-Normal Fit for the Distribution </a:t>
            </a:r>
            <a:r>
              <a:rPr lang="en-US" sz="2400" dirty="0" smtClean="0">
                <a:solidFill>
                  <a:srgbClr val="FFE200"/>
                </a:solidFill>
              </a:rPr>
              <a:t>of Simulated  </a:t>
            </a:r>
            <a:r>
              <a:rPr lang="en-US" sz="2400" dirty="0" err="1">
                <a:solidFill>
                  <a:srgbClr val="FFE200"/>
                </a:solidFill>
              </a:rPr>
              <a:t>B</a:t>
            </a:r>
            <a:r>
              <a:rPr lang="en-US" sz="2400" baseline="-25000" dirty="0" err="1">
                <a:solidFill>
                  <a:srgbClr val="FFE200"/>
                </a:solidFill>
              </a:rPr>
              <a:t>tot</a:t>
            </a:r>
            <a:endParaRPr lang="en-US" sz="2400" dirty="0">
              <a:solidFill>
                <a:srgbClr val="FFE200"/>
              </a:solidFill>
            </a:endParaRPr>
          </a:p>
        </p:txBody>
      </p:sp>
      <p:sp>
        <p:nvSpPr>
          <p:cNvPr id="3" name="TextBox 3"/>
          <p:cNvSpPr txBox="1">
            <a:spLocks noChangeArrowheads="1"/>
          </p:cNvSpPr>
          <p:nvPr/>
        </p:nvSpPr>
        <p:spPr bwMode="auto">
          <a:xfrm>
            <a:off x="838200" y="586740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a:t>The dispersion of the log-normal is </a:t>
            </a:r>
            <a:r>
              <a:rPr lang="en-US" sz="1800" dirty="0" smtClean="0"/>
              <a:t>0.2, </a:t>
            </a:r>
            <a:r>
              <a:rPr lang="en-US" sz="1800" dirty="0"/>
              <a:t>corresponding to a factor </a:t>
            </a:r>
            <a:r>
              <a:rPr lang="en-US" sz="1800" dirty="0" smtClean="0"/>
              <a:t>1.66</a:t>
            </a:r>
            <a:endParaRPr lang="en-US" sz="1800" dirty="0"/>
          </a:p>
        </p:txBody>
      </p:sp>
      <p:sp>
        <p:nvSpPr>
          <p:cNvPr id="4" name="TextBox 1"/>
          <p:cNvSpPr txBox="1">
            <a:spLocks noChangeArrowheads="1"/>
          </p:cNvSpPr>
          <p:nvPr/>
        </p:nvSpPr>
        <p:spPr bwMode="auto">
          <a:xfrm>
            <a:off x="838200" y="6248400"/>
            <a:ext cx="716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a:t>The K-S test for goodness of fit gives </a:t>
            </a:r>
            <a:r>
              <a:rPr lang="en-US" sz="1800" dirty="0" smtClean="0"/>
              <a:t>p=0.89</a:t>
            </a:r>
            <a:endParaRPr lang="en-US" sz="1800" dirty="0"/>
          </a:p>
        </p:txBody>
      </p:sp>
      <p:sp>
        <p:nvSpPr>
          <p:cNvPr id="5" name="TextBox 4"/>
          <p:cNvSpPr txBox="1"/>
          <p:nvPr/>
        </p:nvSpPr>
        <p:spPr>
          <a:xfrm>
            <a:off x="1752600" y="609600"/>
            <a:ext cx="5638800" cy="369332"/>
          </a:xfrm>
          <a:prstGeom prst="rect">
            <a:avLst/>
          </a:prstGeom>
          <a:noFill/>
        </p:spPr>
        <p:txBody>
          <a:bodyPr wrap="square" rtlCol="0">
            <a:spAutoFit/>
          </a:bodyPr>
          <a:lstStyle/>
          <a:p>
            <a:r>
              <a:rPr lang="en-US" sz="1800" dirty="0" smtClean="0"/>
              <a:t>Not a uniform distribution as inferred by </a:t>
            </a:r>
            <a:r>
              <a:rPr lang="en-US" sz="1800" dirty="0" err="1" smtClean="0"/>
              <a:t>Crutcher</a:t>
            </a:r>
            <a:r>
              <a:rPr lang="en-US" sz="1800" dirty="0" smtClean="0"/>
              <a:t> et al</a:t>
            </a:r>
            <a:endParaRPr lang="en-US"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77142" y="329291"/>
            <a:ext cx="4789715" cy="6286501"/>
          </a:xfrm>
          <a:prstGeom prst="rect">
            <a:avLst/>
          </a:prstGeom>
        </p:spPr>
      </p:pic>
    </p:spTree>
    <p:extLst>
      <p:ext uri="{BB962C8B-B14F-4D97-AF65-F5344CB8AC3E}">
        <p14:creationId xmlns:p14="http://schemas.microsoft.com/office/powerpoint/2010/main" val="7483092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327400" y="28829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endParaRPr lang="en-US"/>
          </a:p>
        </p:txBody>
      </p:sp>
      <p:sp>
        <p:nvSpPr>
          <p:cNvPr id="3" name="TextBox 3"/>
          <p:cNvSpPr txBox="1">
            <a:spLocks noChangeArrowheads="1"/>
          </p:cNvSpPr>
          <p:nvPr/>
        </p:nvSpPr>
        <p:spPr bwMode="auto">
          <a:xfrm>
            <a:off x="495300" y="2286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a:solidFill>
                  <a:srgbClr val="FFE200"/>
                </a:solidFill>
              </a:rPr>
              <a:t>Field-line tangling prevents very low B</a:t>
            </a:r>
            <a:r>
              <a:rPr lang="en-US" baseline="-25000">
                <a:solidFill>
                  <a:srgbClr val="FFE200"/>
                </a:solidFill>
              </a:rPr>
              <a:t>rms</a:t>
            </a:r>
            <a:r>
              <a:rPr lang="en-US">
                <a:solidFill>
                  <a:srgbClr val="FFE200"/>
                </a:solidFill>
              </a:rPr>
              <a:t> , particularly in more massive </a:t>
            </a:r>
          </a:p>
        </p:txBody>
      </p:sp>
      <p:sp>
        <p:nvSpPr>
          <p:cNvPr id="4" name="TextBox 7"/>
          <p:cNvSpPr txBox="1">
            <a:spLocks noChangeArrowheads="1"/>
          </p:cNvSpPr>
          <p:nvPr/>
        </p:nvSpPr>
        <p:spPr bwMode="auto">
          <a:xfrm>
            <a:off x="990600" y="609600"/>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a:solidFill>
                  <a:srgbClr val="FFE200"/>
                </a:solidFill>
              </a:rPr>
              <a:t>and/or denser cores</a:t>
            </a:r>
          </a:p>
        </p:txBody>
      </p:sp>
      <p:sp>
        <p:nvSpPr>
          <p:cNvPr id="5" name="TextBox 8"/>
          <p:cNvSpPr txBox="1">
            <a:spLocks noChangeArrowheads="1"/>
          </p:cNvSpPr>
          <p:nvPr/>
        </p:nvSpPr>
        <p:spPr bwMode="auto">
          <a:xfrm>
            <a:off x="533400" y="4735512"/>
            <a:ext cx="815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a:t>In 100-core </a:t>
            </a:r>
            <a:r>
              <a:rPr lang="en-US" sz="1800" dirty="0" smtClean="0"/>
              <a:t>sample, </a:t>
            </a:r>
            <a:r>
              <a:rPr lang="en-US" sz="1800" dirty="0"/>
              <a:t>very small fields inferred from Zeeman obs. are due to tangling along </a:t>
            </a:r>
            <a:r>
              <a:rPr lang="en-US" sz="1800" dirty="0" smtClean="0"/>
              <a:t>los</a:t>
            </a:r>
            <a:endParaRPr lang="en-US" sz="1800" dirty="0"/>
          </a:p>
        </p:txBody>
      </p:sp>
      <p:sp>
        <p:nvSpPr>
          <p:cNvPr id="6" name="TextBox 9"/>
          <p:cNvSpPr txBox="1">
            <a:spLocks noChangeArrowheads="1"/>
          </p:cNvSpPr>
          <p:nvPr/>
        </p:nvSpPr>
        <p:spPr bwMode="auto">
          <a:xfrm>
            <a:off x="533400" y="6031468"/>
            <a:ext cx="815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a:t>Smallest </a:t>
            </a:r>
            <a:r>
              <a:rPr lang="en-US" sz="1800" dirty="0" err="1"/>
              <a:t>B</a:t>
            </a:r>
            <a:r>
              <a:rPr lang="en-US" sz="1800" baseline="-25000" dirty="0" err="1"/>
              <a:t>tot</a:t>
            </a:r>
            <a:r>
              <a:rPr lang="en-US" sz="1800" dirty="0"/>
              <a:t> / </a:t>
            </a:r>
            <a:r>
              <a:rPr lang="en-US" sz="1800" dirty="0" smtClean="0"/>
              <a:t>n</a:t>
            </a:r>
            <a:r>
              <a:rPr lang="en-US" sz="1800" baseline="30000" dirty="0" smtClean="0"/>
              <a:t>0.65 </a:t>
            </a:r>
            <a:r>
              <a:rPr lang="en-US" sz="1800" dirty="0"/>
              <a:t>= </a:t>
            </a:r>
            <a:r>
              <a:rPr lang="en-US" sz="1800" dirty="0" smtClean="0"/>
              <a:t>0.69 (</a:t>
            </a:r>
            <a:r>
              <a:rPr lang="en-US" sz="1800" dirty="0" err="1" smtClean="0"/>
              <a:t>B</a:t>
            </a:r>
            <a:r>
              <a:rPr lang="en-US" sz="1800" baseline="-25000" dirty="0" err="1" smtClean="0"/>
              <a:t>los</a:t>
            </a:r>
            <a:r>
              <a:rPr lang="en-US" sz="1800" dirty="0" smtClean="0"/>
              <a:t> </a:t>
            </a:r>
            <a:r>
              <a:rPr lang="en-US" sz="1800" dirty="0"/>
              <a:t>/ </a:t>
            </a:r>
            <a:r>
              <a:rPr lang="en-US" sz="1800" dirty="0" smtClean="0"/>
              <a:t>n</a:t>
            </a:r>
            <a:r>
              <a:rPr lang="en-US" sz="1800" baseline="30000" dirty="0" smtClean="0"/>
              <a:t>0.65</a:t>
            </a:r>
            <a:r>
              <a:rPr lang="en-US" sz="1800" dirty="0" smtClean="0"/>
              <a:t>)</a:t>
            </a:r>
            <a:r>
              <a:rPr lang="en-US" sz="1800" baseline="-25000" dirty="0" smtClean="0"/>
              <a:t>1/2 </a:t>
            </a:r>
            <a:r>
              <a:rPr lang="en-US" sz="1800" dirty="0" smtClean="0"/>
              <a:t>,</a:t>
            </a:r>
            <a:r>
              <a:rPr lang="en-US" sz="1800" baseline="30000" dirty="0" smtClean="0"/>
              <a:t> </a:t>
            </a:r>
            <a:r>
              <a:rPr lang="en-US" sz="1800" dirty="0"/>
              <a:t>~ 3 times value in </a:t>
            </a:r>
            <a:r>
              <a:rPr lang="en-US" sz="1800" dirty="0" err="1"/>
              <a:t>Crutcher</a:t>
            </a:r>
            <a:r>
              <a:rPr lang="en-US" sz="1800" dirty="0"/>
              <a:t>+ </a:t>
            </a:r>
            <a:r>
              <a:rPr lang="en-US" sz="1800" dirty="0" smtClean="0"/>
              <a:t>model</a:t>
            </a:r>
            <a:r>
              <a:rPr lang="en-US" sz="1800" baseline="30000" dirty="0" smtClean="0"/>
              <a:t> </a:t>
            </a:r>
            <a:r>
              <a:rPr lang="en-US" sz="1800" dirty="0" smtClean="0"/>
              <a:t> </a:t>
            </a:r>
            <a:endParaRPr lang="en-US" sz="1800"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79149" y="-676491"/>
            <a:ext cx="3406424" cy="704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143000" y="6381690"/>
            <a:ext cx="7391400" cy="400110"/>
          </a:xfrm>
          <a:prstGeom prst="rect">
            <a:avLst/>
          </a:prstGeom>
          <a:noFill/>
        </p:spPr>
        <p:txBody>
          <a:bodyPr wrap="square" rtlCol="0">
            <a:spAutoFit/>
          </a:bodyPr>
          <a:lstStyle/>
          <a:p>
            <a:endParaRPr lang="en-US" dirty="0"/>
          </a:p>
        </p:txBody>
      </p:sp>
      <p:sp>
        <p:nvSpPr>
          <p:cNvPr id="12" name="TextBox 10"/>
          <p:cNvSpPr txBox="1">
            <a:spLocks noChangeArrowheads="1"/>
          </p:cNvSpPr>
          <p:nvPr/>
        </p:nvSpPr>
        <p:spPr bwMode="auto">
          <a:xfrm>
            <a:off x="1143000" y="5421312"/>
            <a:ext cx="518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a:t>Smallest </a:t>
            </a:r>
            <a:r>
              <a:rPr lang="en-US" sz="1800" dirty="0" err="1"/>
              <a:t>B</a:t>
            </a:r>
            <a:r>
              <a:rPr lang="en-US" sz="1800" baseline="-25000" dirty="0" err="1"/>
              <a:t>rms</a:t>
            </a:r>
            <a:r>
              <a:rPr lang="en-US" sz="1800" dirty="0"/>
              <a:t> / </a:t>
            </a:r>
            <a:r>
              <a:rPr lang="en-US" sz="1800" dirty="0" smtClean="0"/>
              <a:t>n</a:t>
            </a:r>
            <a:r>
              <a:rPr lang="en-US" sz="1800" baseline="30000" dirty="0" smtClean="0"/>
              <a:t>0.65 </a:t>
            </a:r>
            <a:r>
              <a:rPr lang="en-US" sz="1800" dirty="0"/>
              <a:t>= </a:t>
            </a:r>
            <a:r>
              <a:rPr lang="en-US" sz="1800" dirty="0" smtClean="0"/>
              <a:t>1.1 </a:t>
            </a:r>
            <a:r>
              <a:rPr lang="en-US" sz="1800" dirty="0"/>
              <a:t>(</a:t>
            </a:r>
            <a:r>
              <a:rPr lang="en-US" sz="1800" dirty="0" err="1"/>
              <a:t>B</a:t>
            </a:r>
            <a:r>
              <a:rPr lang="en-US" sz="1800" baseline="-25000" dirty="0" err="1"/>
              <a:t>los</a:t>
            </a:r>
            <a:r>
              <a:rPr lang="en-US" sz="1800" dirty="0"/>
              <a:t> / </a:t>
            </a:r>
            <a:r>
              <a:rPr lang="en-US" sz="1800" dirty="0" smtClean="0"/>
              <a:t>n</a:t>
            </a:r>
            <a:r>
              <a:rPr lang="en-US" sz="1800" baseline="30000" dirty="0" smtClean="0"/>
              <a:t>0.65</a:t>
            </a:r>
            <a:r>
              <a:rPr lang="en-US" sz="1800" dirty="0" smtClean="0"/>
              <a:t>)</a:t>
            </a:r>
            <a:r>
              <a:rPr lang="en-US" sz="1800" baseline="-25000" dirty="0"/>
              <a:t>1/2</a:t>
            </a:r>
            <a:r>
              <a:rPr lang="en-US" sz="1800" baseline="30000" dirty="0"/>
              <a:t> </a:t>
            </a:r>
            <a:endParaRPr lang="en-US" sz="1800" dirty="0"/>
          </a:p>
        </p:txBody>
      </p:sp>
    </p:spTree>
    <p:extLst>
      <p:ext uri="{BB962C8B-B14F-4D97-AF65-F5344CB8AC3E}">
        <p14:creationId xmlns:p14="http://schemas.microsoft.com/office/powerpoint/2010/main" val="1290187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3429000" y="3048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400">
                <a:solidFill>
                  <a:srgbClr val="FFE200"/>
                </a:solidFill>
              </a:rPr>
              <a:t>OUTLINE</a:t>
            </a:r>
          </a:p>
        </p:txBody>
      </p:sp>
      <p:sp>
        <p:nvSpPr>
          <p:cNvPr id="16386" name="TextBox 1"/>
          <p:cNvSpPr txBox="1">
            <a:spLocks noChangeArrowheads="1"/>
          </p:cNvSpPr>
          <p:nvPr/>
        </p:nvSpPr>
        <p:spPr bwMode="auto">
          <a:xfrm>
            <a:off x="228600" y="3886200"/>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smtClean="0">
                <a:solidFill>
                  <a:srgbClr val="00FF22"/>
                </a:solidFill>
              </a:rPr>
              <a:t>III. Observing interstellar magnetic fields on a computer (LMK)</a:t>
            </a:r>
          </a:p>
        </p:txBody>
      </p:sp>
      <p:sp>
        <p:nvSpPr>
          <p:cNvPr id="16393" name="TextBox 8"/>
          <p:cNvSpPr txBox="1">
            <a:spLocks noChangeArrowheads="1"/>
          </p:cNvSpPr>
          <p:nvPr/>
        </p:nvSpPr>
        <p:spPr bwMode="auto">
          <a:xfrm>
            <a:off x="228600" y="5695890"/>
            <a:ext cx="2590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smtClean="0">
                <a:solidFill>
                  <a:srgbClr val="00FF22"/>
                </a:solidFill>
              </a:rPr>
              <a:t>V. Conclusions</a:t>
            </a:r>
            <a:endParaRPr lang="en-US" dirty="0">
              <a:solidFill>
                <a:srgbClr val="00FF22"/>
              </a:solidFill>
            </a:endParaRPr>
          </a:p>
        </p:txBody>
      </p:sp>
      <p:sp>
        <p:nvSpPr>
          <p:cNvPr id="16388" name="TextBox 1"/>
          <p:cNvSpPr txBox="1">
            <a:spLocks noChangeArrowheads="1"/>
          </p:cNvSpPr>
          <p:nvPr/>
        </p:nvSpPr>
        <p:spPr bwMode="auto">
          <a:xfrm>
            <a:off x="228600" y="12192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a:solidFill>
                  <a:srgbClr val="00FF22"/>
                </a:solidFill>
              </a:rPr>
              <a:t>I. </a:t>
            </a:r>
            <a:r>
              <a:rPr lang="en-US" dirty="0" smtClean="0">
                <a:solidFill>
                  <a:srgbClr val="00FF22"/>
                </a:solidFill>
              </a:rPr>
              <a:t>Introduction: Magnetic Fields vs. Gravity</a:t>
            </a:r>
            <a:endParaRPr lang="en-US" dirty="0">
              <a:solidFill>
                <a:srgbClr val="00FF22"/>
              </a:solidFill>
            </a:endParaRPr>
          </a:p>
        </p:txBody>
      </p:sp>
      <p:sp>
        <p:nvSpPr>
          <p:cNvPr id="16389" name="TextBox 2"/>
          <p:cNvSpPr txBox="1">
            <a:spLocks noChangeArrowheads="1"/>
          </p:cNvSpPr>
          <p:nvPr/>
        </p:nvSpPr>
        <p:spPr bwMode="auto">
          <a:xfrm>
            <a:off x="228600" y="2095500"/>
            <a:ext cx="739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a:solidFill>
                  <a:srgbClr val="00FF22"/>
                </a:solidFill>
              </a:rPr>
              <a:t>II. Observations of magnetic fields in molecular cloud </a:t>
            </a:r>
            <a:r>
              <a:rPr lang="en-US" dirty="0" smtClean="0">
                <a:solidFill>
                  <a:srgbClr val="00FF22"/>
                </a:solidFill>
              </a:rPr>
              <a:t>cores: </a:t>
            </a:r>
            <a:endParaRPr lang="en-US" dirty="0"/>
          </a:p>
        </p:txBody>
      </p:sp>
      <p:sp>
        <p:nvSpPr>
          <p:cNvPr id="2" name="TextBox 1"/>
          <p:cNvSpPr txBox="1"/>
          <p:nvPr/>
        </p:nvSpPr>
        <p:spPr>
          <a:xfrm>
            <a:off x="1066800" y="2514600"/>
            <a:ext cx="5638800" cy="400110"/>
          </a:xfrm>
          <a:prstGeom prst="rect">
            <a:avLst/>
          </a:prstGeom>
          <a:noFill/>
        </p:spPr>
        <p:txBody>
          <a:bodyPr wrap="square" rtlCol="0">
            <a:spAutoFit/>
          </a:bodyPr>
          <a:lstStyle/>
          <a:p>
            <a:r>
              <a:rPr lang="en-US" dirty="0" smtClean="0">
                <a:solidFill>
                  <a:srgbClr val="00FF22"/>
                </a:solidFill>
              </a:rPr>
              <a:t>(1) Small Scales (~&lt; 1 pc) (</a:t>
            </a:r>
            <a:r>
              <a:rPr lang="en-US" dirty="0" err="1" smtClean="0">
                <a:solidFill>
                  <a:srgbClr val="00FF22"/>
                </a:solidFill>
              </a:rPr>
              <a:t>Crutcher</a:t>
            </a:r>
            <a:r>
              <a:rPr lang="en-US" dirty="0" smtClean="0">
                <a:solidFill>
                  <a:srgbClr val="00FF22"/>
                </a:solidFill>
              </a:rPr>
              <a:t> et al. 2010)</a:t>
            </a:r>
            <a:endParaRPr lang="en-US" dirty="0">
              <a:solidFill>
                <a:srgbClr val="00FF22"/>
              </a:solidFill>
            </a:endParaRPr>
          </a:p>
        </p:txBody>
      </p:sp>
      <p:sp>
        <p:nvSpPr>
          <p:cNvPr id="4" name="TextBox 3"/>
          <p:cNvSpPr txBox="1"/>
          <p:nvPr/>
        </p:nvSpPr>
        <p:spPr>
          <a:xfrm>
            <a:off x="1066800" y="3048000"/>
            <a:ext cx="7696200" cy="400110"/>
          </a:xfrm>
          <a:prstGeom prst="rect">
            <a:avLst/>
          </a:prstGeom>
          <a:noFill/>
        </p:spPr>
        <p:txBody>
          <a:bodyPr wrap="square" rtlCol="0">
            <a:spAutoFit/>
          </a:bodyPr>
          <a:lstStyle/>
          <a:p>
            <a:r>
              <a:rPr lang="en-US" dirty="0" smtClean="0">
                <a:solidFill>
                  <a:srgbClr val="00FF22"/>
                </a:solidFill>
              </a:rPr>
              <a:t>(2) New Results from Old Data (Li, McKee &amp; Klein 2015—LMK)</a:t>
            </a:r>
            <a:endParaRPr lang="en-US" dirty="0">
              <a:solidFill>
                <a:srgbClr val="00FF22"/>
              </a:solidFill>
            </a:endParaRPr>
          </a:p>
        </p:txBody>
      </p:sp>
      <p:sp>
        <p:nvSpPr>
          <p:cNvPr id="3" name="TextBox 2"/>
          <p:cNvSpPr txBox="1"/>
          <p:nvPr/>
        </p:nvSpPr>
        <p:spPr>
          <a:xfrm>
            <a:off x="228600" y="4724400"/>
            <a:ext cx="8763000" cy="707886"/>
          </a:xfrm>
          <a:prstGeom prst="rect">
            <a:avLst/>
          </a:prstGeom>
          <a:noFill/>
        </p:spPr>
        <p:txBody>
          <a:bodyPr wrap="square" rtlCol="0">
            <a:spAutoFit/>
          </a:bodyPr>
          <a:lstStyle/>
          <a:p>
            <a:r>
              <a:rPr lang="en-US" dirty="0" smtClean="0">
                <a:solidFill>
                  <a:srgbClr val="00FF22"/>
                </a:solidFill>
              </a:rPr>
              <a:t>IV. Magnetic Fields vs. Turbulence: The mean interstellar field is not weak--  </a:t>
            </a:r>
            <a:r>
              <a:rPr lang="en-US" dirty="0">
                <a:solidFill>
                  <a:srgbClr val="00FF22"/>
                </a:solidFill>
                <a:latin typeface="Apple Chancery"/>
              </a:rPr>
              <a:t>M</a:t>
            </a:r>
            <a:r>
              <a:rPr lang="en-US" baseline="-25000" dirty="0">
                <a:solidFill>
                  <a:srgbClr val="00FF22"/>
                </a:solidFill>
                <a:latin typeface="Apple Chancery"/>
              </a:rPr>
              <a:t>A  </a:t>
            </a:r>
            <a:r>
              <a:rPr lang="en-US" dirty="0" smtClean="0">
                <a:solidFill>
                  <a:srgbClr val="00FF22"/>
                </a:solidFill>
              </a:rPr>
              <a:t>~ </a:t>
            </a:r>
            <a:r>
              <a:rPr lang="en-US" dirty="0">
                <a:solidFill>
                  <a:srgbClr val="00FF22"/>
                </a:solidFill>
              </a:rPr>
              <a:t>1</a:t>
            </a:r>
            <a:r>
              <a:rPr lang="en-US" dirty="0">
                <a:solidFill>
                  <a:srgbClr val="00FF22"/>
                </a:solidFill>
                <a:latin typeface="Apple Chancery"/>
              </a:rPr>
              <a:t> </a:t>
            </a:r>
            <a:endParaRPr lang="en-US" dirty="0">
              <a:solidFill>
                <a:srgbClr val="00FF22"/>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7275" y="300335"/>
            <a:ext cx="7029450" cy="461665"/>
          </a:xfrm>
          <a:prstGeom prst="rect">
            <a:avLst/>
          </a:prstGeom>
          <a:noFill/>
        </p:spPr>
        <p:txBody>
          <a:bodyPr wrap="square" rtlCol="0">
            <a:spAutoFit/>
          </a:bodyPr>
          <a:lstStyle/>
          <a:p>
            <a:r>
              <a:rPr lang="en-US" sz="2400" dirty="0" smtClean="0">
                <a:solidFill>
                  <a:srgbClr val="FFE200"/>
                </a:solidFill>
              </a:rPr>
              <a:t>The Mass-to-Flux Ratio </a:t>
            </a:r>
            <a:r>
              <a:rPr lang="en-US" sz="2400" dirty="0" err="1" smtClean="0">
                <a:solidFill>
                  <a:srgbClr val="FFE200"/>
                </a:solidFill>
              </a:rPr>
              <a:t>μ</a:t>
            </a:r>
            <a:r>
              <a:rPr lang="en-US" sz="2400" baseline="-25000" dirty="0" err="1" smtClean="0">
                <a:solidFill>
                  <a:srgbClr val="FFE200"/>
                </a:solidFill>
              </a:rPr>
              <a:t>Φ</a:t>
            </a:r>
            <a:r>
              <a:rPr lang="en-US" sz="2400" dirty="0" smtClean="0">
                <a:solidFill>
                  <a:srgbClr val="FFE200"/>
                </a:solidFill>
              </a:rPr>
              <a:t> in Simulated Clumps--1</a:t>
            </a:r>
            <a:endParaRPr lang="en-US" sz="2400" dirty="0">
              <a:solidFill>
                <a:srgbClr val="FFE200"/>
              </a:solidFill>
            </a:endParaRPr>
          </a:p>
        </p:txBody>
      </p:sp>
      <p:sp>
        <p:nvSpPr>
          <p:cNvPr id="3" name="TextBox 2"/>
          <p:cNvSpPr txBox="1"/>
          <p:nvPr/>
        </p:nvSpPr>
        <p:spPr>
          <a:xfrm>
            <a:off x="304800" y="1524000"/>
            <a:ext cx="8382000" cy="400110"/>
          </a:xfrm>
          <a:prstGeom prst="rect">
            <a:avLst/>
          </a:prstGeom>
          <a:noFill/>
        </p:spPr>
        <p:txBody>
          <a:bodyPr wrap="square" rtlCol="0">
            <a:spAutoFit/>
          </a:bodyPr>
          <a:lstStyle/>
          <a:p>
            <a:r>
              <a:rPr lang="en-US" dirty="0" smtClean="0"/>
              <a:t>Measuring </a:t>
            </a:r>
            <a:r>
              <a:rPr lang="en-US" dirty="0" err="1" smtClean="0"/>
              <a:t>μ</a:t>
            </a:r>
            <a:r>
              <a:rPr lang="en-US" baseline="-25000" dirty="0" err="1" smtClean="0"/>
              <a:t>Φ</a:t>
            </a:r>
            <a:r>
              <a:rPr lang="en-US" baseline="-25000" dirty="0" smtClean="0"/>
              <a:t> </a:t>
            </a:r>
            <a:r>
              <a:rPr lang="en-US" dirty="0" smtClean="0"/>
              <a:t>in turbulent clumps in simulations:</a:t>
            </a:r>
            <a:endParaRPr lang="en-US" baseline="-25000" dirty="0"/>
          </a:p>
        </p:txBody>
      </p:sp>
      <p:sp>
        <p:nvSpPr>
          <p:cNvPr id="4" name="TextBox 3"/>
          <p:cNvSpPr txBox="1"/>
          <p:nvPr/>
        </p:nvSpPr>
        <p:spPr>
          <a:xfrm>
            <a:off x="304800" y="914400"/>
            <a:ext cx="8077200" cy="400110"/>
          </a:xfrm>
          <a:prstGeom prst="rect">
            <a:avLst/>
          </a:prstGeom>
          <a:noFill/>
        </p:spPr>
        <p:txBody>
          <a:bodyPr wrap="square" rtlCol="0">
            <a:spAutoFit/>
          </a:bodyPr>
          <a:lstStyle/>
          <a:p>
            <a:r>
              <a:rPr lang="en-US" dirty="0" smtClean="0"/>
              <a:t>Observers measure </a:t>
            </a:r>
            <a:r>
              <a:rPr lang="en-US" dirty="0" err="1" smtClean="0"/>
              <a:t>μ</a:t>
            </a:r>
            <a:r>
              <a:rPr lang="en-US" baseline="-25000" dirty="0" err="1" smtClean="0"/>
              <a:t>Φ,los</a:t>
            </a:r>
            <a:r>
              <a:rPr lang="en-US" dirty="0" smtClean="0"/>
              <a:t>, which varies as </a:t>
            </a:r>
            <a:r>
              <a:rPr lang="en-US" dirty="0" err="1" smtClean="0"/>
              <a:t>Σ</a:t>
            </a:r>
            <a:r>
              <a:rPr lang="en-US" baseline="-25000" dirty="0" err="1" smtClean="0"/>
              <a:t>los</a:t>
            </a:r>
            <a:r>
              <a:rPr lang="en-US" dirty="0" smtClean="0"/>
              <a:t>/</a:t>
            </a:r>
            <a:r>
              <a:rPr lang="en-US" dirty="0" err="1" smtClean="0"/>
              <a:t>B</a:t>
            </a:r>
            <a:r>
              <a:rPr lang="en-US" baseline="-25000" dirty="0" err="1" smtClean="0"/>
              <a:t>los</a:t>
            </a:r>
            <a:r>
              <a:rPr lang="en-US" dirty="0" smtClean="0"/>
              <a:t>, in central beam </a:t>
            </a:r>
            <a:endParaRPr lang="en-US" dirty="0"/>
          </a:p>
        </p:txBody>
      </p:sp>
      <p:sp>
        <p:nvSpPr>
          <p:cNvPr id="5" name="TextBox 4"/>
          <p:cNvSpPr txBox="1"/>
          <p:nvPr/>
        </p:nvSpPr>
        <p:spPr>
          <a:xfrm>
            <a:off x="762000" y="2133600"/>
            <a:ext cx="8001000" cy="400110"/>
          </a:xfrm>
          <a:prstGeom prst="rect">
            <a:avLst/>
          </a:prstGeom>
          <a:noFill/>
        </p:spPr>
        <p:txBody>
          <a:bodyPr wrap="square" rtlCol="0">
            <a:spAutoFit/>
          </a:bodyPr>
          <a:lstStyle/>
          <a:p>
            <a:r>
              <a:rPr lang="en-US" dirty="0" smtClean="0"/>
              <a:t>Define disk with size of telescope beam centered on densest point</a:t>
            </a:r>
            <a:endParaRPr lang="en-US" dirty="0"/>
          </a:p>
        </p:txBody>
      </p:sp>
      <p:sp>
        <p:nvSpPr>
          <p:cNvPr id="6" name="TextBox 5"/>
          <p:cNvSpPr txBox="1"/>
          <p:nvPr/>
        </p:nvSpPr>
        <p:spPr>
          <a:xfrm>
            <a:off x="762000" y="2743200"/>
            <a:ext cx="7848600" cy="400110"/>
          </a:xfrm>
          <a:prstGeom prst="rect">
            <a:avLst/>
          </a:prstGeom>
          <a:noFill/>
        </p:spPr>
        <p:txBody>
          <a:bodyPr wrap="square" rtlCol="0">
            <a:spAutoFit/>
          </a:bodyPr>
          <a:lstStyle/>
          <a:p>
            <a:r>
              <a:rPr lang="en-US" dirty="0" smtClean="0"/>
              <a:t>Define </a:t>
            </a:r>
            <a:r>
              <a:rPr lang="en-US" dirty="0" err="1" smtClean="0"/>
              <a:t>μ</a:t>
            </a:r>
            <a:r>
              <a:rPr lang="en-US" baseline="-25000" dirty="0" err="1" smtClean="0"/>
              <a:t>Φ</a:t>
            </a:r>
            <a:r>
              <a:rPr lang="en-US" baseline="-25000" dirty="0" smtClean="0"/>
              <a:t> </a:t>
            </a:r>
            <a:r>
              <a:rPr lang="en-US" dirty="0" smtClean="0"/>
              <a:t>as the minimum value over all orientations</a:t>
            </a:r>
            <a:endParaRPr lang="en-US" dirty="0"/>
          </a:p>
        </p:txBody>
      </p:sp>
      <p:sp>
        <p:nvSpPr>
          <p:cNvPr id="7" name="TextBox 6"/>
          <p:cNvSpPr txBox="1"/>
          <p:nvPr/>
        </p:nvSpPr>
        <p:spPr>
          <a:xfrm>
            <a:off x="1143000" y="3276600"/>
            <a:ext cx="7848600" cy="400110"/>
          </a:xfrm>
          <a:prstGeom prst="rect">
            <a:avLst/>
          </a:prstGeom>
          <a:noFill/>
        </p:spPr>
        <p:txBody>
          <a:bodyPr wrap="square" rtlCol="0">
            <a:spAutoFit/>
          </a:bodyPr>
          <a:lstStyle/>
          <a:p>
            <a:r>
              <a:rPr lang="en-US" dirty="0" smtClean="0"/>
              <a:t>For constant density clump, corresponds to B perpendicular to disk</a:t>
            </a:r>
            <a:endParaRPr lang="en-US" dirty="0"/>
          </a:p>
        </p:txBody>
      </p:sp>
      <p:sp>
        <p:nvSpPr>
          <p:cNvPr id="10" name="TextBox 9"/>
          <p:cNvSpPr txBox="1"/>
          <p:nvPr/>
        </p:nvSpPr>
        <p:spPr>
          <a:xfrm>
            <a:off x="304800" y="3962400"/>
            <a:ext cx="8229600" cy="400110"/>
          </a:xfrm>
          <a:prstGeom prst="rect">
            <a:avLst/>
          </a:prstGeom>
          <a:noFill/>
        </p:spPr>
        <p:txBody>
          <a:bodyPr wrap="square" rtlCol="0">
            <a:spAutoFit/>
          </a:bodyPr>
          <a:lstStyle/>
          <a:p>
            <a:r>
              <a:rPr lang="en-US" dirty="0" smtClean="0"/>
              <a:t>For constant </a:t>
            </a:r>
            <a:r>
              <a:rPr lang="en-US" smtClean="0"/>
              <a:t>density clump:</a:t>
            </a:r>
            <a:endParaRPr lang="en-US" dirty="0"/>
          </a:p>
        </p:txBody>
      </p:sp>
      <p:sp>
        <p:nvSpPr>
          <p:cNvPr id="11" name="TextBox 10"/>
          <p:cNvSpPr txBox="1"/>
          <p:nvPr/>
        </p:nvSpPr>
        <p:spPr>
          <a:xfrm>
            <a:off x="838200" y="4572000"/>
            <a:ext cx="7696200" cy="400110"/>
          </a:xfrm>
          <a:prstGeom prst="rect">
            <a:avLst/>
          </a:prstGeom>
          <a:noFill/>
        </p:spPr>
        <p:txBody>
          <a:bodyPr wrap="square" rtlCol="0">
            <a:spAutoFit/>
          </a:bodyPr>
          <a:lstStyle/>
          <a:p>
            <a:r>
              <a:rPr lang="en-US" dirty="0" smtClean="0"/>
              <a:t>Spherical: </a:t>
            </a:r>
            <a:r>
              <a:rPr lang="en-US" dirty="0" err="1" smtClean="0"/>
              <a:t>B</a:t>
            </a:r>
            <a:r>
              <a:rPr lang="en-US" baseline="-25000" dirty="0" err="1" smtClean="0"/>
              <a:t>med</a:t>
            </a:r>
            <a:r>
              <a:rPr lang="en-US" dirty="0" smtClean="0"/>
              <a:t> = 2 </a:t>
            </a:r>
            <a:r>
              <a:rPr lang="en-US" dirty="0" err="1" smtClean="0"/>
              <a:t>B</a:t>
            </a:r>
            <a:r>
              <a:rPr lang="en-US" baseline="-25000" dirty="0" err="1" smtClean="0"/>
              <a:t>los</a:t>
            </a:r>
            <a:r>
              <a:rPr lang="en-US" baseline="-25000" dirty="0" smtClean="0"/>
              <a:t>,</a:t>
            </a:r>
            <a:r>
              <a:rPr lang="en-US" dirty="0" smtClean="0"/>
              <a:t> </a:t>
            </a:r>
            <a:r>
              <a:rPr lang="en-US" baseline="-25000" dirty="0" smtClean="0"/>
              <a:t>med</a:t>
            </a:r>
            <a:r>
              <a:rPr lang="en-US" dirty="0" smtClean="0"/>
              <a:t> =&gt; </a:t>
            </a:r>
            <a:r>
              <a:rPr lang="en-US" dirty="0" err="1" smtClean="0"/>
              <a:t>μ</a:t>
            </a:r>
            <a:r>
              <a:rPr lang="en-US" baseline="-25000" dirty="0" err="1" smtClean="0"/>
              <a:t>Φ,actual</a:t>
            </a:r>
            <a:r>
              <a:rPr lang="en-US" dirty="0" smtClean="0"/>
              <a:t> = 0.5 </a:t>
            </a:r>
            <a:r>
              <a:rPr lang="en-US" dirty="0" err="1" smtClean="0"/>
              <a:t>μ</a:t>
            </a:r>
            <a:r>
              <a:rPr lang="en-US" baseline="-25000" dirty="0" err="1" smtClean="0"/>
              <a:t>Φ,los,med</a:t>
            </a:r>
            <a:endParaRPr lang="en-US" dirty="0"/>
          </a:p>
        </p:txBody>
      </p:sp>
      <p:sp>
        <p:nvSpPr>
          <p:cNvPr id="12" name="TextBox 11"/>
          <p:cNvSpPr txBox="1"/>
          <p:nvPr/>
        </p:nvSpPr>
        <p:spPr>
          <a:xfrm>
            <a:off x="838200" y="5181600"/>
            <a:ext cx="7086600" cy="400110"/>
          </a:xfrm>
          <a:prstGeom prst="rect">
            <a:avLst/>
          </a:prstGeom>
          <a:noFill/>
        </p:spPr>
        <p:txBody>
          <a:bodyPr wrap="square" rtlCol="0">
            <a:spAutoFit/>
          </a:bodyPr>
          <a:lstStyle/>
          <a:p>
            <a:r>
              <a:rPr lang="en-US" dirty="0" smtClean="0"/>
              <a:t>Sheet:  </a:t>
            </a:r>
            <a:r>
              <a:rPr lang="en-US" dirty="0" err="1" smtClean="0"/>
              <a:t>Σ</a:t>
            </a:r>
            <a:r>
              <a:rPr lang="en-US" baseline="-25000" dirty="0" err="1" smtClean="0"/>
              <a:t>perp,med</a:t>
            </a:r>
            <a:r>
              <a:rPr lang="en-US" dirty="0" smtClean="0"/>
              <a:t> = (1/2) </a:t>
            </a:r>
            <a:r>
              <a:rPr lang="en-US" dirty="0" err="1" smtClean="0"/>
              <a:t>Σ</a:t>
            </a:r>
            <a:r>
              <a:rPr lang="en-US" baseline="-25000" dirty="0" err="1" smtClean="0"/>
              <a:t>obs,med</a:t>
            </a:r>
            <a:r>
              <a:rPr lang="en-US" dirty="0" smtClean="0"/>
              <a:t> =&gt; </a:t>
            </a:r>
            <a:r>
              <a:rPr lang="en-US" dirty="0" err="1" smtClean="0"/>
              <a:t>μ</a:t>
            </a:r>
            <a:r>
              <a:rPr lang="en-US" baseline="-25000" dirty="0" err="1" smtClean="0"/>
              <a:t>Φ,actual</a:t>
            </a:r>
            <a:r>
              <a:rPr lang="en-US" dirty="0" smtClean="0"/>
              <a:t> =</a:t>
            </a:r>
            <a:r>
              <a:rPr lang="en-US" baseline="-25000" dirty="0" smtClean="0"/>
              <a:t> </a:t>
            </a:r>
            <a:r>
              <a:rPr lang="en-US" dirty="0" smtClean="0"/>
              <a:t>0.25</a:t>
            </a:r>
            <a:r>
              <a:rPr lang="en-US" baseline="-25000" dirty="0" smtClean="0"/>
              <a:t>  </a:t>
            </a:r>
            <a:r>
              <a:rPr lang="en-US" dirty="0" err="1" smtClean="0"/>
              <a:t>μ</a:t>
            </a:r>
            <a:r>
              <a:rPr lang="en-US" baseline="-25000" dirty="0" err="1" smtClean="0"/>
              <a:t>Φ,los,med</a:t>
            </a:r>
            <a:r>
              <a:rPr lang="en-US" dirty="0" smtClean="0"/>
              <a:t> </a:t>
            </a:r>
            <a:endParaRPr lang="en-US" dirty="0"/>
          </a:p>
        </p:txBody>
      </p:sp>
      <p:sp>
        <p:nvSpPr>
          <p:cNvPr id="13" name="TextBox 12"/>
          <p:cNvSpPr txBox="1"/>
          <p:nvPr/>
        </p:nvSpPr>
        <p:spPr>
          <a:xfrm>
            <a:off x="304800" y="5867400"/>
            <a:ext cx="8534400" cy="400110"/>
          </a:xfrm>
          <a:prstGeom prst="rect">
            <a:avLst/>
          </a:prstGeom>
          <a:noFill/>
        </p:spPr>
        <p:txBody>
          <a:bodyPr wrap="square" rtlCol="0">
            <a:spAutoFit/>
          </a:bodyPr>
          <a:lstStyle/>
          <a:p>
            <a:r>
              <a:rPr lang="en-US" dirty="0" smtClean="0"/>
              <a:t>Hence actual </a:t>
            </a:r>
            <a:r>
              <a:rPr lang="en-US" dirty="0" err="1" smtClean="0"/>
              <a:t>μ</a:t>
            </a:r>
            <a:r>
              <a:rPr lang="en-US" baseline="-25000" dirty="0" err="1" smtClean="0"/>
              <a:t>Φ</a:t>
            </a:r>
            <a:r>
              <a:rPr lang="en-US" baseline="-25000" dirty="0" smtClean="0"/>
              <a:t> </a:t>
            </a:r>
            <a:r>
              <a:rPr lang="en-US" dirty="0" smtClean="0"/>
              <a:t>is (0.25-0.5) times the observed one for constant-density</a:t>
            </a:r>
            <a:endParaRPr lang="en-US" dirty="0"/>
          </a:p>
        </p:txBody>
      </p:sp>
      <p:sp>
        <p:nvSpPr>
          <p:cNvPr id="14" name="TextBox 13"/>
          <p:cNvSpPr txBox="1"/>
          <p:nvPr/>
        </p:nvSpPr>
        <p:spPr>
          <a:xfrm>
            <a:off x="838200" y="6248400"/>
            <a:ext cx="8153400" cy="400110"/>
          </a:xfrm>
          <a:prstGeom prst="rect">
            <a:avLst/>
          </a:prstGeom>
          <a:noFill/>
        </p:spPr>
        <p:txBody>
          <a:bodyPr wrap="square" rtlCol="0">
            <a:spAutoFit/>
          </a:bodyPr>
          <a:lstStyle/>
          <a:p>
            <a:r>
              <a:rPr lang="en-US" dirty="0"/>
              <a:t>c</a:t>
            </a:r>
            <a:r>
              <a:rPr lang="en-US" dirty="0" smtClean="0"/>
              <a:t>louds that are spherical or gravitationally flattened along B</a:t>
            </a:r>
            <a:endParaRPr lang="en-US" dirty="0"/>
          </a:p>
        </p:txBody>
      </p:sp>
    </p:spTree>
    <p:extLst>
      <p:ext uri="{BB962C8B-B14F-4D97-AF65-F5344CB8AC3E}">
        <p14:creationId xmlns:p14="http://schemas.microsoft.com/office/powerpoint/2010/main" val="1661111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124200"/>
            <a:ext cx="7696200" cy="400110"/>
          </a:xfrm>
          <a:prstGeom prst="rect">
            <a:avLst/>
          </a:prstGeom>
          <a:noFill/>
        </p:spPr>
        <p:txBody>
          <a:bodyPr wrap="square" rtlCol="0">
            <a:spAutoFit/>
          </a:bodyPr>
          <a:lstStyle/>
          <a:p>
            <a:r>
              <a:rPr lang="en-US" dirty="0" smtClean="0">
                <a:solidFill>
                  <a:srgbClr val="00FF22"/>
                </a:solidFill>
              </a:rPr>
              <a:t>Key point:   </a:t>
            </a:r>
            <a:r>
              <a:rPr lang="en-US" dirty="0" smtClean="0"/>
              <a:t>Observed </a:t>
            </a:r>
            <a:r>
              <a:rPr lang="en-US" dirty="0" err="1" smtClean="0"/>
              <a:t>μ</a:t>
            </a:r>
            <a:r>
              <a:rPr lang="en-US" baseline="-25000" dirty="0" err="1" smtClean="0"/>
              <a:t>Φ,los</a:t>
            </a:r>
            <a:r>
              <a:rPr lang="en-US" dirty="0" smtClean="0"/>
              <a:t> depends on </a:t>
            </a:r>
            <a:r>
              <a:rPr lang="en-US" dirty="0" smtClean="0">
                <a:solidFill>
                  <a:srgbClr val="00FF22"/>
                </a:solidFill>
              </a:rPr>
              <a:t>mass</a:t>
            </a:r>
            <a:r>
              <a:rPr lang="en-US" dirty="0" smtClean="0"/>
              <a:t>-weighted B</a:t>
            </a:r>
            <a:endParaRPr lang="en-US" dirty="0"/>
          </a:p>
        </p:txBody>
      </p:sp>
      <p:sp>
        <p:nvSpPr>
          <p:cNvPr id="3" name="TextBox 2"/>
          <p:cNvSpPr txBox="1"/>
          <p:nvPr/>
        </p:nvSpPr>
        <p:spPr>
          <a:xfrm>
            <a:off x="1676400" y="3657600"/>
            <a:ext cx="6781800" cy="400110"/>
          </a:xfrm>
          <a:prstGeom prst="rect">
            <a:avLst/>
          </a:prstGeom>
          <a:noFill/>
        </p:spPr>
        <p:txBody>
          <a:bodyPr wrap="square" rtlCol="0">
            <a:spAutoFit/>
          </a:bodyPr>
          <a:lstStyle/>
          <a:p>
            <a:r>
              <a:rPr lang="en-US" dirty="0" smtClean="0"/>
              <a:t>Actual (theoretical) </a:t>
            </a:r>
            <a:r>
              <a:rPr lang="en-US" dirty="0" err="1" smtClean="0"/>
              <a:t>μ</a:t>
            </a:r>
            <a:r>
              <a:rPr lang="en-US" baseline="-25000" dirty="0" err="1" smtClean="0"/>
              <a:t>Φ</a:t>
            </a:r>
            <a:r>
              <a:rPr lang="en-US" baseline="-25000" dirty="0" smtClean="0"/>
              <a:t> </a:t>
            </a:r>
            <a:r>
              <a:rPr lang="en-US" dirty="0" smtClean="0"/>
              <a:t>depends on </a:t>
            </a:r>
            <a:r>
              <a:rPr lang="en-US" dirty="0" smtClean="0">
                <a:solidFill>
                  <a:srgbClr val="00FF22"/>
                </a:solidFill>
              </a:rPr>
              <a:t>area</a:t>
            </a:r>
            <a:r>
              <a:rPr lang="en-US" dirty="0" smtClean="0"/>
              <a:t>-weighted B</a:t>
            </a:r>
            <a:endParaRPr lang="en-US" dirty="0"/>
          </a:p>
        </p:txBody>
      </p:sp>
      <p:sp>
        <p:nvSpPr>
          <p:cNvPr id="4" name="TextBox 3"/>
          <p:cNvSpPr txBox="1"/>
          <p:nvPr/>
        </p:nvSpPr>
        <p:spPr>
          <a:xfrm>
            <a:off x="1028700" y="304800"/>
            <a:ext cx="7086600" cy="461665"/>
          </a:xfrm>
          <a:prstGeom prst="rect">
            <a:avLst/>
          </a:prstGeom>
          <a:noFill/>
        </p:spPr>
        <p:txBody>
          <a:bodyPr wrap="square" rtlCol="0">
            <a:spAutoFit/>
          </a:bodyPr>
          <a:lstStyle/>
          <a:p>
            <a:r>
              <a:rPr lang="en-US" sz="2400" dirty="0">
                <a:solidFill>
                  <a:srgbClr val="FFE200"/>
                </a:solidFill>
              </a:rPr>
              <a:t>The Mass-to-Flux Ratio </a:t>
            </a:r>
            <a:r>
              <a:rPr lang="en-US" sz="2400" dirty="0" err="1">
                <a:solidFill>
                  <a:srgbClr val="FFE200"/>
                </a:solidFill>
              </a:rPr>
              <a:t>μ</a:t>
            </a:r>
            <a:r>
              <a:rPr lang="en-US" sz="2400" baseline="-25000" dirty="0" err="1">
                <a:solidFill>
                  <a:srgbClr val="FFE200"/>
                </a:solidFill>
              </a:rPr>
              <a:t>Φ</a:t>
            </a:r>
            <a:r>
              <a:rPr lang="en-US" sz="2400" dirty="0">
                <a:solidFill>
                  <a:srgbClr val="FFE200"/>
                </a:solidFill>
              </a:rPr>
              <a:t> in Simulated </a:t>
            </a:r>
            <a:r>
              <a:rPr lang="en-US" sz="2400" dirty="0" smtClean="0">
                <a:solidFill>
                  <a:srgbClr val="FFE200"/>
                </a:solidFill>
              </a:rPr>
              <a:t>Clumps--</a:t>
            </a:r>
            <a:r>
              <a:rPr lang="en-US" sz="2400" dirty="0">
                <a:solidFill>
                  <a:srgbClr val="FFE200"/>
                </a:solidFill>
              </a:rPr>
              <a:t>2</a:t>
            </a:r>
          </a:p>
        </p:txBody>
      </p:sp>
      <p:sp>
        <p:nvSpPr>
          <p:cNvPr id="5" name="TextBox 4"/>
          <p:cNvSpPr txBox="1"/>
          <p:nvPr/>
        </p:nvSpPr>
        <p:spPr>
          <a:xfrm>
            <a:off x="304800" y="1219200"/>
            <a:ext cx="8534400" cy="400110"/>
          </a:xfrm>
          <a:prstGeom prst="rect">
            <a:avLst/>
          </a:prstGeom>
          <a:noFill/>
        </p:spPr>
        <p:txBody>
          <a:bodyPr wrap="square" rtlCol="0">
            <a:spAutoFit/>
          </a:bodyPr>
          <a:lstStyle/>
          <a:p>
            <a:r>
              <a:rPr lang="en-US" dirty="0" smtClean="0"/>
              <a:t>Recall actual </a:t>
            </a:r>
            <a:r>
              <a:rPr lang="en-US" dirty="0" err="1" smtClean="0"/>
              <a:t>μ</a:t>
            </a:r>
            <a:r>
              <a:rPr lang="en-US" baseline="-25000" dirty="0" err="1" smtClean="0"/>
              <a:t>Φ</a:t>
            </a:r>
            <a:r>
              <a:rPr lang="en-US" baseline="-25000" dirty="0" smtClean="0"/>
              <a:t> </a:t>
            </a:r>
            <a:r>
              <a:rPr lang="en-US" dirty="0" smtClean="0"/>
              <a:t>is (0.25-0.5) times the observed one for constant-density</a:t>
            </a:r>
            <a:endParaRPr lang="en-US" dirty="0"/>
          </a:p>
        </p:txBody>
      </p:sp>
      <p:sp>
        <p:nvSpPr>
          <p:cNvPr id="6" name="TextBox 5"/>
          <p:cNvSpPr txBox="1"/>
          <p:nvPr/>
        </p:nvSpPr>
        <p:spPr>
          <a:xfrm>
            <a:off x="762000" y="1600200"/>
            <a:ext cx="8153400" cy="400110"/>
          </a:xfrm>
          <a:prstGeom prst="rect">
            <a:avLst/>
          </a:prstGeom>
          <a:noFill/>
        </p:spPr>
        <p:txBody>
          <a:bodyPr wrap="square" rtlCol="0">
            <a:spAutoFit/>
          </a:bodyPr>
          <a:lstStyle/>
          <a:p>
            <a:r>
              <a:rPr lang="en-US" dirty="0"/>
              <a:t>c</a:t>
            </a:r>
            <a:r>
              <a:rPr lang="en-US" dirty="0" smtClean="0"/>
              <a:t>louds that are spherical or gravitationally flattened along B</a:t>
            </a:r>
            <a:endParaRPr lang="en-US" dirty="0"/>
          </a:p>
        </p:txBody>
      </p:sp>
      <p:sp>
        <p:nvSpPr>
          <p:cNvPr id="7" name="TextBox 6"/>
          <p:cNvSpPr txBox="1"/>
          <p:nvPr/>
        </p:nvSpPr>
        <p:spPr>
          <a:xfrm>
            <a:off x="304800" y="2362200"/>
            <a:ext cx="8382000" cy="400110"/>
          </a:xfrm>
          <a:prstGeom prst="rect">
            <a:avLst/>
          </a:prstGeom>
          <a:noFill/>
        </p:spPr>
        <p:txBody>
          <a:bodyPr wrap="square" rtlCol="0">
            <a:spAutoFit/>
          </a:bodyPr>
          <a:lstStyle/>
          <a:p>
            <a:r>
              <a:rPr lang="en-US" dirty="0" smtClean="0"/>
              <a:t>But real clouds and simulated clouds do not have constant density</a:t>
            </a:r>
            <a:endParaRPr lang="en-US" dirty="0"/>
          </a:p>
        </p:txBody>
      </p:sp>
      <p:sp>
        <p:nvSpPr>
          <p:cNvPr id="8" name="TextBox 7"/>
          <p:cNvSpPr txBox="1"/>
          <p:nvPr/>
        </p:nvSpPr>
        <p:spPr>
          <a:xfrm>
            <a:off x="304800" y="4343400"/>
            <a:ext cx="8153400" cy="400110"/>
          </a:xfrm>
          <a:prstGeom prst="rect">
            <a:avLst/>
          </a:prstGeom>
          <a:noFill/>
        </p:spPr>
        <p:txBody>
          <a:bodyPr wrap="square" rtlCol="0">
            <a:spAutoFit/>
          </a:bodyPr>
          <a:lstStyle/>
          <a:p>
            <a:r>
              <a:rPr lang="en-US" dirty="0" smtClean="0"/>
              <a:t>We find actual median </a:t>
            </a:r>
            <a:r>
              <a:rPr lang="en-US" dirty="0" err="1" smtClean="0"/>
              <a:t>μ</a:t>
            </a:r>
            <a:r>
              <a:rPr lang="en-US" baseline="-25000" dirty="0" err="1" smtClean="0"/>
              <a:t>Φ</a:t>
            </a:r>
            <a:r>
              <a:rPr lang="en-US" baseline="-25000" dirty="0" smtClean="0"/>
              <a:t> </a:t>
            </a:r>
            <a:r>
              <a:rPr lang="en-US" dirty="0" smtClean="0"/>
              <a:t>is 0.7 x observable median los </a:t>
            </a:r>
            <a:r>
              <a:rPr lang="en-US" dirty="0" err="1"/>
              <a:t>μ</a:t>
            </a:r>
            <a:r>
              <a:rPr lang="en-US" baseline="-25000" dirty="0" err="1"/>
              <a:t>Φ</a:t>
            </a:r>
            <a:r>
              <a:rPr lang="en-US" dirty="0" smtClean="0"/>
              <a:t>  </a:t>
            </a:r>
            <a:endParaRPr lang="en-US" dirty="0"/>
          </a:p>
        </p:txBody>
      </p:sp>
      <p:sp>
        <p:nvSpPr>
          <p:cNvPr id="9" name="TextBox 8"/>
          <p:cNvSpPr txBox="1"/>
          <p:nvPr/>
        </p:nvSpPr>
        <p:spPr>
          <a:xfrm>
            <a:off x="304800" y="5467290"/>
            <a:ext cx="8229600" cy="400110"/>
          </a:xfrm>
          <a:prstGeom prst="rect">
            <a:avLst/>
          </a:prstGeom>
          <a:noFill/>
        </p:spPr>
        <p:txBody>
          <a:bodyPr wrap="square" rtlCol="0">
            <a:spAutoFit/>
          </a:bodyPr>
          <a:lstStyle/>
          <a:p>
            <a:r>
              <a:rPr lang="en-US" dirty="0" smtClean="0"/>
              <a:t>For </a:t>
            </a:r>
            <a:r>
              <a:rPr lang="en-US" dirty="0" err="1" smtClean="0"/>
              <a:t>Crutcher</a:t>
            </a:r>
            <a:r>
              <a:rPr lang="en-US" dirty="0" smtClean="0"/>
              <a:t> </a:t>
            </a:r>
            <a:r>
              <a:rPr lang="en-US" dirty="0" err="1" smtClean="0"/>
              <a:t>ea</a:t>
            </a:r>
            <a:r>
              <a:rPr lang="en-US" dirty="0" smtClean="0"/>
              <a:t> (2010) sample, median los </a:t>
            </a:r>
            <a:r>
              <a:rPr lang="en-US" dirty="0" err="1"/>
              <a:t>μ</a:t>
            </a:r>
            <a:r>
              <a:rPr lang="en-US" baseline="-25000" dirty="0" err="1"/>
              <a:t>Φ</a:t>
            </a:r>
            <a:r>
              <a:rPr lang="en-US" dirty="0" smtClean="0"/>
              <a:t> = 4 </a:t>
            </a:r>
            <a:r>
              <a:rPr lang="en-US" dirty="0"/>
              <a:t>=&gt; </a:t>
            </a:r>
            <a:r>
              <a:rPr lang="en-US" dirty="0" smtClean="0"/>
              <a:t>actual </a:t>
            </a:r>
            <a:r>
              <a:rPr lang="en-US" dirty="0" err="1"/>
              <a:t>μ</a:t>
            </a:r>
            <a:r>
              <a:rPr lang="en-US" baseline="-25000" dirty="0" err="1"/>
              <a:t>Φ</a:t>
            </a:r>
            <a:r>
              <a:rPr lang="en-US" dirty="0"/>
              <a:t> = 3</a:t>
            </a:r>
          </a:p>
        </p:txBody>
      </p:sp>
      <p:sp>
        <p:nvSpPr>
          <p:cNvPr id="10" name="TextBox 9"/>
          <p:cNvSpPr txBox="1"/>
          <p:nvPr/>
        </p:nvSpPr>
        <p:spPr>
          <a:xfrm>
            <a:off x="609600" y="6076890"/>
            <a:ext cx="8153400" cy="400110"/>
          </a:xfrm>
          <a:prstGeom prst="rect">
            <a:avLst/>
          </a:prstGeom>
          <a:noFill/>
        </p:spPr>
        <p:txBody>
          <a:bodyPr wrap="square" rtlCol="0">
            <a:spAutoFit/>
          </a:bodyPr>
          <a:lstStyle/>
          <a:p>
            <a:r>
              <a:rPr lang="en-US" dirty="0">
                <a:solidFill>
                  <a:srgbClr val="00FF22"/>
                </a:solidFill>
              </a:rPr>
              <a:t>O</a:t>
            </a:r>
            <a:r>
              <a:rPr lang="en-US" dirty="0" smtClean="0">
                <a:solidFill>
                  <a:srgbClr val="00FF22"/>
                </a:solidFill>
              </a:rPr>
              <a:t>bserved molecular clumps are significantly magnetically supercritical</a:t>
            </a:r>
            <a:endParaRPr lang="en-US" dirty="0">
              <a:solidFill>
                <a:srgbClr val="00FF22"/>
              </a:solidFill>
            </a:endParaRPr>
          </a:p>
        </p:txBody>
      </p:sp>
      <p:sp>
        <p:nvSpPr>
          <p:cNvPr id="11" name="TextBox 10"/>
          <p:cNvSpPr txBox="1"/>
          <p:nvPr/>
        </p:nvSpPr>
        <p:spPr>
          <a:xfrm>
            <a:off x="762000" y="4781490"/>
            <a:ext cx="8153400" cy="400110"/>
          </a:xfrm>
          <a:prstGeom prst="rect">
            <a:avLst/>
          </a:prstGeom>
          <a:noFill/>
        </p:spPr>
        <p:txBody>
          <a:bodyPr wrap="square" rtlCol="0">
            <a:spAutoFit/>
          </a:bodyPr>
          <a:lstStyle/>
          <a:p>
            <a:r>
              <a:rPr lang="en-US" dirty="0" smtClean="0"/>
              <a:t>(significantly larger than (0.25-0.5) x </a:t>
            </a:r>
            <a:r>
              <a:rPr lang="en-US" dirty="0"/>
              <a:t>observable median los </a:t>
            </a:r>
            <a:r>
              <a:rPr lang="en-US" dirty="0" err="1"/>
              <a:t>μ</a:t>
            </a:r>
            <a:r>
              <a:rPr lang="en-US" baseline="-25000" dirty="0" err="1"/>
              <a:t>Φ</a:t>
            </a:r>
            <a:r>
              <a:rPr lang="en-US" dirty="0"/>
              <a:t> </a:t>
            </a:r>
            <a:r>
              <a:rPr lang="en-US" dirty="0" smtClean="0"/>
              <a:t>)</a:t>
            </a:r>
            <a:endParaRPr lang="en-US" dirty="0"/>
          </a:p>
        </p:txBody>
      </p:sp>
    </p:spTree>
    <p:extLst>
      <p:ext uri="{BB962C8B-B14F-4D97-AF65-F5344CB8AC3E}">
        <p14:creationId xmlns:p14="http://schemas.microsoft.com/office/powerpoint/2010/main" val="3723243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381000" y="152400"/>
            <a:ext cx="845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400" dirty="0" smtClean="0">
                <a:solidFill>
                  <a:srgbClr val="FFE200"/>
                </a:solidFill>
              </a:rPr>
              <a:t>Conclusions from Simulation of Magnetized Molecular Cloud</a:t>
            </a:r>
            <a:endParaRPr lang="en-US" sz="2400" dirty="0">
              <a:solidFill>
                <a:srgbClr val="FFE200"/>
              </a:solidFill>
            </a:endParaRPr>
          </a:p>
        </p:txBody>
      </p:sp>
      <p:sp>
        <p:nvSpPr>
          <p:cNvPr id="35842" name="TextBox 2"/>
          <p:cNvSpPr txBox="1">
            <a:spLocks noChangeArrowheads="1"/>
          </p:cNvSpPr>
          <p:nvPr/>
        </p:nvSpPr>
        <p:spPr bwMode="auto">
          <a:xfrm>
            <a:off x="381000" y="849312"/>
            <a:ext cx="883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a:t>*Excellent agreement with density dependence of </a:t>
            </a:r>
            <a:r>
              <a:rPr lang="en-US" dirty="0" err="1" smtClean="0"/>
              <a:t>B</a:t>
            </a:r>
            <a:r>
              <a:rPr lang="en-US" baseline="-25000" dirty="0" err="1" smtClean="0"/>
              <a:t>tot</a:t>
            </a:r>
            <a:r>
              <a:rPr lang="en-US" dirty="0" smtClean="0"/>
              <a:t>:</a:t>
            </a:r>
            <a:endParaRPr lang="en-US" dirty="0"/>
          </a:p>
        </p:txBody>
      </p:sp>
      <p:sp>
        <p:nvSpPr>
          <p:cNvPr id="35843" name="TextBox 3"/>
          <p:cNvSpPr txBox="1">
            <a:spLocks noChangeArrowheads="1"/>
          </p:cNvSpPr>
          <p:nvPr/>
        </p:nvSpPr>
        <p:spPr bwMode="auto">
          <a:xfrm>
            <a:off x="381000" y="1981200"/>
            <a:ext cx="861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smtClean="0"/>
              <a:t>*Very good </a:t>
            </a:r>
            <a:r>
              <a:rPr lang="en-US" dirty="0"/>
              <a:t>agreement with observed distribution of </a:t>
            </a:r>
            <a:r>
              <a:rPr lang="en-US" dirty="0" err="1"/>
              <a:t>B</a:t>
            </a:r>
            <a:r>
              <a:rPr lang="en-US" baseline="-25000" dirty="0" err="1"/>
              <a:t>los</a:t>
            </a:r>
            <a:r>
              <a:rPr lang="en-US" dirty="0"/>
              <a:t> / </a:t>
            </a:r>
            <a:r>
              <a:rPr lang="en-US" dirty="0" smtClean="0"/>
              <a:t>n</a:t>
            </a:r>
            <a:r>
              <a:rPr lang="en-US" baseline="30000" dirty="0" smtClean="0"/>
              <a:t>0.65</a:t>
            </a:r>
            <a:endParaRPr lang="en-US" baseline="30000" dirty="0"/>
          </a:p>
        </p:txBody>
      </p:sp>
      <p:sp>
        <p:nvSpPr>
          <p:cNvPr id="8" name="TextBox 7"/>
          <p:cNvSpPr txBox="1">
            <a:spLocks noChangeArrowheads="1"/>
          </p:cNvSpPr>
          <p:nvPr/>
        </p:nvSpPr>
        <p:spPr bwMode="auto">
          <a:xfrm>
            <a:off x="381000" y="3124200"/>
            <a:ext cx="861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smtClean="0"/>
              <a:t>*Median simulated </a:t>
            </a:r>
            <a:r>
              <a:rPr lang="en-US" dirty="0" err="1">
                <a:cs typeface="Arial" charset="0"/>
              </a:rPr>
              <a:t>μ</a:t>
            </a:r>
            <a:r>
              <a:rPr lang="en-US" baseline="-6000" dirty="0" err="1">
                <a:cs typeface="Arial" charset="0"/>
              </a:rPr>
              <a:t>Φ</a:t>
            </a:r>
            <a:r>
              <a:rPr lang="en-US" baseline="-6000" dirty="0">
                <a:cs typeface="Arial" charset="0"/>
              </a:rPr>
              <a:t> </a:t>
            </a:r>
            <a:r>
              <a:rPr lang="en-US" dirty="0">
                <a:cs typeface="Arial" charset="0"/>
              </a:rPr>
              <a:t>(</a:t>
            </a:r>
            <a:r>
              <a:rPr lang="en-US" dirty="0" err="1">
                <a:cs typeface="Arial" charset="0"/>
              </a:rPr>
              <a:t>B</a:t>
            </a:r>
            <a:r>
              <a:rPr lang="en-US" baseline="-25000" dirty="0" err="1">
                <a:cs typeface="Arial" charset="0"/>
              </a:rPr>
              <a:t>los</a:t>
            </a:r>
            <a:r>
              <a:rPr lang="en-US" dirty="0">
                <a:cs typeface="Arial" charset="0"/>
              </a:rPr>
              <a:t>) is </a:t>
            </a:r>
            <a:r>
              <a:rPr lang="en-US" dirty="0" smtClean="0">
                <a:cs typeface="Arial" charset="0"/>
              </a:rPr>
              <a:t>2.7 </a:t>
            </a:r>
            <a:r>
              <a:rPr lang="en-US" dirty="0">
                <a:cs typeface="Arial" charset="0"/>
              </a:rPr>
              <a:t>(</a:t>
            </a:r>
            <a:r>
              <a:rPr lang="en-US" dirty="0" err="1">
                <a:cs typeface="Arial" charset="0"/>
              </a:rPr>
              <a:t>sim</a:t>
            </a:r>
            <a:r>
              <a:rPr lang="en-US" dirty="0" smtClean="0">
                <a:cs typeface="Arial" charset="0"/>
              </a:rPr>
              <a:t>), observed is 4.1 (</a:t>
            </a:r>
            <a:r>
              <a:rPr lang="en-US" dirty="0" err="1" smtClean="0">
                <a:cs typeface="Arial" charset="0"/>
              </a:rPr>
              <a:t>Crutcher</a:t>
            </a:r>
            <a:r>
              <a:rPr lang="en-US" dirty="0" smtClean="0">
                <a:cs typeface="Arial" charset="0"/>
              </a:rPr>
              <a:t> </a:t>
            </a:r>
            <a:r>
              <a:rPr lang="en-US" dirty="0" err="1" smtClean="0">
                <a:cs typeface="Arial" charset="0"/>
              </a:rPr>
              <a:t>ea</a:t>
            </a:r>
            <a:r>
              <a:rPr lang="en-US" dirty="0" smtClean="0">
                <a:cs typeface="Arial" charset="0"/>
              </a:rPr>
              <a:t> 10)  </a:t>
            </a:r>
            <a:endParaRPr lang="en-US" dirty="0"/>
          </a:p>
        </p:txBody>
      </p:sp>
      <p:sp>
        <p:nvSpPr>
          <p:cNvPr id="2" name="TextBox 1"/>
          <p:cNvSpPr txBox="1"/>
          <p:nvPr/>
        </p:nvSpPr>
        <p:spPr>
          <a:xfrm>
            <a:off x="1143000" y="2438400"/>
            <a:ext cx="5105400" cy="400110"/>
          </a:xfrm>
          <a:prstGeom prst="rect">
            <a:avLst/>
          </a:prstGeom>
          <a:noFill/>
        </p:spPr>
        <p:txBody>
          <a:bodyPr wrap="square" rtlCol="0">
            <a:spAutoFit/>
          </a:bodyPr>
          <a:lstStyle/>
          <a:p>
            <a:r>
              <a:rPr lang="en-US" dirty="0" smtClean="0"/>
              <a:t>Median values differ by only a factor 1.3</a:t>
            </a:r>
            <a:endParaRPr lang="en-US" dirty="0"/>
          </a:p>
        </p:txBody>
      </p:sp>
      <p:sp>
        <p:nvSpPr>
          <p:cNvPr id="5" name="TextBox 4"/>
          <p:cNvSpPr txBox="1"/>
          <p:nvPr/>
        </p:nvSpPr>
        <p:spPr>
          <a:xfrm>
            <a:off x="381000" y="3810000"/>
            <a:ext cx="7467600" cy="707886"/>
          </a:xfrm>
          <a:prstGeom prst="rect">
            <a:avLst/>
          </a:prstGeom>
          <a:noFill/>
        </p:spPr>
        <p:txBody>
          <a:bodyPr wrap="square" rtlCol="0">
            <a:spAutoFit/>
          </a:bodyPr>
          <a:lstStyle/>
          <a:p>
            <a:r>
              <a:rPr lang="en-US" dirty="0" smtClean="0"/>
              <a:t>*Actual </a:t>
            </a:r>
            <a:r>
              <a:rPr lang="en-US" dirty="0" err="1" smtClean="0">
                <a:cs typeface="Arial" charset="0"/>
              </a:rPr>
              <a:t>μ</a:t>
            </a:r>
            <a:r>
              <a:rPr lang="en-US" baseline="-6000" dirty="0" err="1" smtClean="0">
                <a:cs typeface="Arial" charset="0"/>
              </a:rPr>
              <a:t>Φ</a:t>
            </a:r>
            <a:r>
              <a:rPr lang="en-US" dirty="0" smtClean="0">
                <a:cs typeface="Arial" charset="0"/>
              </a:rPr>
              <a:t> ~ 3 in observed molecular cores: significantly magnetically supercritical</a:t>
            </a:r>
            <a:r>
              <a:rPr lang="en-US" dirty="0" smtClean="0"/>
              <a:t> </a:t>
            </a:r>
            <a:endParaRPr lang="en-US" dirty="0"/>
          </a:p>
        </p:txBody>
      </p:sp>
      <p:sp>
        <p:nvSpPr>
          <p:cNvPr id="11" name="Rectangle 10"/>
          <p:cNvSpPr/>
          <p:nvPr/>
        </p:nvSpPr>
        <p:spPr>
          <a:xfrm>
            <a:off x="1066800" y="1295400"/>
            <a:ext cx="3689982" cy="400110"/>
          </a:xfrm>
          <a:prstGeom prst="rect">
            <a:avLst/>
          </a:prstGeom>
        </p:spPr>
        <p:txBody>
          <a:bodyPr wrap="none">
            <a:spAutoFit/>
          </a:bodyPr>
          <a:lstStyle/>
          <a:p>
            <a:r>
              <a:rPr lang="en-US" dirty="0"/>
              <a:t>&lt;α&gt; = 0.70 (</a:t>
            </a:r>
            <a:r>
              <a:rPr lang="en-US" dirty="0" err="1"/>
              <a:t>sim</a:t>
            </a:r>
            <a:r>
              <a:rPr lang="en-US" dirty="0"/>
              <a:t>) vs. 0.65 (</a:t>
            </a:r>
            <a:r>
              <a:rPr lang="en-US" dirty="0" err="1"/>
              <a:t>obs</a:t>
            </a:r>
            <a:r>
              <a:rPr lang="en-US" dirty="0"/>
              <a:t>)</a:t>
            </a:r>
          </a:p>
        </p:txBody>
      </p:sp>
      <p:sp>
        <p:nvSpPr>
          <p:cNvPr id="3" name="TextBox 2"/>
          <p:cNvSpPr txBox="1"/>
          <p:nvPr/>
        </p:nvSpPr>
        <p:spPr>
          <a:xfrm>
            <a:off x="1219200" y="4724400"/>
            <a:ext cx="7315200" cy="707886"/>
          </a:xfrm>
          <a:prstGeom prst="rect">
            <a:avLst/>
          </a:prstGeom>
          <a:noFill/>
        </p:spPr>
        <p:txBody>
          <a:bodyPr wrap="square" rtlCol="0">
            <a:spAutoFit/>
          </a:bodyPr>
          <a:lstStyle/>
          <a:p>
            <a:r>
              <a:rPr lang="en-US" dirty="0" smtClean="0"/>
              <a:t>=&gt; No evidence that </a:t>
            </a:r>
            <a:r>
              <a:rPr lang="en-US" dirty="0" err="1" smtClean="0"/>
              <a:t>ambipolar</a:t>
            </a:r>
            <a:r>
              <a:rPr lang="en-US" dirty="0" smtClean="0"/>
              <a:t> diffusion important in the </a:t>
            </a:r>
            <a:r>
              <a:rPr lang="en-US" dirty="0" err="1" smtClean="0"/>
              <a:t>Crutcher</a:t>
            </a:r>
            <a:r>
              <a:rPr lang="en-US" dirty="0" smtClean="0"/>
              <a:t> et al sample of observed cores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8" grpId="0"/>
      <p:bldP spid="2" grpId="0"/>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723900" y="228600"/>
            <a:ext cx="769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400" dirty="0">
                <a:solidFill>
                  <a:srgbClr val="FFE200"/>
                </a:solidFill>
              </a:rPr>
              <a:t>I</a:t>
            </a:r>
            <a:r>
              <a:rPr lang="en-US" sz="2400" dirty="0" smtClean="0">
                <a:solidFill>
                  <a:srgbClr val="FFE200"/>
                </a:solidFill>
              </a:rPr>
              <a:t>ncrease in mass-to-flux ratio beyond ideal MHD limit--1</a:t>
            </a:r>
            <a:endParaRPr lang="en-US" sz="2400" dirty="0">
              <a:solidFill>
                <a:srgbClr val="FFE200"/>
              </a:solidFill>
            </a:endParaRPr>
          </a:p>
        </p:txBody>
      </p:sp>
      <p:sp>
        <p:nvSpPr>
          <p:cNvPr id="13" name="TextBox 12"/>
          <p:cNvSpPr txBox="1">
            <a:spLocks noChangeArrowheads="1"/>
          </p:cNvSpPr>
          <p:nvPr/>
        </p:nvSpPr>
        <p:spPr bwMode="auto">
          <a:xfrm>
            <a:off x="381000" y="2876490"/>
            <a:ext cx="213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a:solidFill>
                  <a:srgbClr val="00FF22"/>
                </a:solidFill>
              </a:rPr>
              <a:t>Two possibilities:</a:t>
            </a:r>
          </a:p>
        </p:txBody>
      </p:sp>
      <p:sp>
        <p:nvSpPr>
          <p:cNvPr id="14" name="TextBox 13"/>
          <p:cNvSpPr txBox="1">
            <a:spLocks noChangeArrowheads="1"/>
          </p:cNvSpPr>
          <p:nvPr/>
        </p:nvSpPr>
        <p:spPr bwMode="auto">
          <a:xfrm>
            <a:off x="609600" y="3409890"/>
            <a:ext cx="800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a:t>Numerical </a:t>
            </a:r>
            <a:r>
              <a:rPr lang="en-US" dirty="0" smtClean="0"/>
              <a:t>diffusion—but we verified </a:t>
            </a:r>
            <a:r>
              <a:rPr lang="en-US" dirty="0"/>
              <a:t>convergence to 0.37 </a:t>
            </a:r>
            <a:r>
              <a:rPr lang="en-US" dirty="0" err="1"/>
              <a:t>t</a:t>
            </a:r>
            <a:r>
              <a:rPr lang="en-US" baseline="-25000" dirty="0" err="1"/>
              <a:t>ff</a:t>
            </a:r>
            <a:r>
              <a:rPr lang="en-US" dirty="0"/>
              <a:t> </a:t>
            </a:r>
          </a:p>
        </p:txBody>
      </p:sp>
      <p:sp>
        <p:nvSpPr>
          <p:cNvPr id="15" name="TextBox 14"/>
          <p:cNvSpPr txBox="1">
            <a:spLocks noChangeArrowheads="1"/>
          </p:cNvSpPr>
          <p:nvPr/>
        </p:nvSpPr>
        <p:spPr bwMode="auto">
          <a:xfrm>
            <a:off x="533400" y="4473714"/>
            <a:ext cx="769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dirty="0" smtClean="0"/>
              <a:t>Turbulent reconnection, leading to “reconnection diffusion”  (</a:t>
            </a:r>
            <a:r>
              <a:rPr lang="en-US" dirty="0" err="1" smtClean="0"/>
              <a:t>Lazarian</a:t>
            </a:r>
            <a:r>
              <a:rPr lang="en-US" dirty="0" smtClean="0"/>
              <a:t> </a:t>
            </a:r>
            <a:r>
              <a:rPr lang="en-US" dirty="0"/>
              <a:t>05; Santos-Lima+10; Lazarian+</a:t>
            </a:r>
            <a:r>
              <a:rPr lang="en-US" dirty="0" smtClean="0"/>
              <a:t>12)</a:t>
            </a:r>
            <a:endParaRPr lang="en-US" dirty="0"/>
          </a:p>
        </p:txBody>
      </p:sp>
      <p:sp>
        <p:nvSpPr>
          <p:cNvPr id="19" name="TextBox 18"/>
          <p:cNvSpPr txBox="1"/>
          <p:nvPr/>
        </p:nvSpPr>
        <p:spPr>
          <a:xfrm>
            <a:off x="533400" y="892314"/>
            <a:ext cx="7696200" cy="707886"/>
          </a:xfrm>
          <a:prstGeom prst="rect">
            <a:avLst/>
          </a:prstGeom>
          <a:noFill/>
        </p:spPr>
        <p:txBody>
          <a:bodyPr wrap="square" rtlCol="0">
            <a:spAutoFit/>
          </a:bodyPr>
          <a:lstStyle/>
          <a:p>
            <a:r>
              <a:rPr lang="en-US" dirty="0" smtClean="0"/>
              <a:t>Flux freezing implies that </a:t>
            </a:r>
            <a:r>
              <a:rPr lang="en-US" dirty="0" err="1" smtClean="0">
                <a:cs typeface="Arial" charset="0"/>
              </a:rPr>
              <a:t>μ</a:t>
            </a:r>
            <a:r>
              <a:rPr lang="en-US" baseline="-6000" dirty="0" err="1" smtClean="0">
                <a:cs typeface="Arial" charset="0"/>
              </a:rPr>
              <a:t>Φ</a:t>
            </a:r>
            <a:r>
              <a:rPr lang="en-US" baseline="-6000" dirty="0" smtClean="0">
                <a:cs typeface="Arial" charset="0"/>
              </a:rPr>
              <a:t> </a:t>
            </a:r>
            <a:r>
              <a:rPr lang="en-US" dirty="0" smtClean="0">
                <a:cs typeface="Arial" charset="0"/>
              </a:rPr>
              <a:t>can decrease as matter fragments along a flux tube, but it can never increase on a flux tube.</a:t>
            </a:r>
            <a:endParaRPr lang="en-US" dirty="0"/>
          </a:p>
        </p:txBody>
      </p:sp>
      <p:sp>
        <p:nvSpPr>
          <p:cNvPr id="20" name="TextBox 19"/>
          <p:cNvSpPr txBox="1"/>
          <p:nvPr/>
        </p:nvSpPr>
        <p:spPr>
          <a:xfrm>
            <a:off x="533400" y="1806714"/>
            <a:ext cx="8153400" cy="707886"/>
          </a:xfrm>
          <a:prstGeom prst="rect">
            <a:avLst/>
          </a:prstGeom>
          <a:noFill/>
        </p:spPr>
        <p:txBody>
          <a:bodyPr wrap="square" rtlCol="0">
            <a:spAutoFit/>
          </a:bodyPr>
          <a:lstStyle/>
          <a:p>
            <a:r>
              <a:rPr lang="en-US" dirty="0" smtClean="0"/>
              <a:t>We find that 55% of the cores have </a:t>
            </a:r>
            <a:r>
              <a:rPr lang="en-US" dirty="0" err="1" smtClean="0">
                <a:cs typeface="Arial" charset="0"/>
              </a:rPr>
              <a:t>μ</a:t>
            </a:r>
            <a:r>
              <a:rPr lang="en-US" baseline="-6000" dirty="0" err="1" smtClean="0">
                <a:cs typeface="Arial" charset="0"/>
              </a:rPr>
              <a:t>Φ</a:t>
            </a:r>
            <a:r>
              <a:rPr lang="en-US" dirty="0" smtClean="0">
                <a:cs typeface="Arial" charset="0"/>
              </a:rPr>
              <a:t>(</a:t>
            </a:r>
            <a:r>
              <a:rPr lang="en-US" dirty="0" err="1" smtClean="0">
                <a:cs typeface="Arial" charset="0"/>
              </a:rPr>
              <a:t>B</a:t>
            </a:r>
            <a:r>
              <a:rPr lang="en-US" baseline="-25000" dirty="0" err="1" smtClean="0">
                <a:cs typeface="Arial" charset="0"/>
              </a:rPr>
              <a:t>tot</a:t>
            </a:r>
            <a:r>
              <a:rPr lang="en-US" dirty="0" smtClean="0">
                <a:cs typeface="Arial" charset="0"/>
              </a:rPr>
              <a:t>)</a:t>
            </a:r>
            <a:r>
              <a:rPr lang="en-US" baseline="-6000" dirty="0" smtClean="0">
                <a:cs typeface="Arial" charset="0"/>
              </a:rPr>
              <a:t> </a:t>
            </a:r>
            <a:r>
              <a:rPr lang="en-US" dirty="0" smtClean="0">
                <a:cs typeface="Arial" charset="0"/>
              </a:rPr>
              <a:t>&gt; initial value for the entire box (1.62), with a maximum of </a:t>
            </a:r>
            <a:r>
              <a:rPr lang="en-US" dirty="0" err="1" smtClean="0">
                <a:cs typeface="Arial" charset="0"/>
              </a:rPr>
              <a:t>μ</a:t>
            </a:r>
            <a:r>
              <a:rPr lang="en-US" baseline="-6000" dirty="0" err="1" smtClean="0">
                <a:cs typeface="Arial" charset="0"/>
              </a:rPr>
              <a:t>Φ</a:t>
            </a:r>
            <a:r>
              <a:rPr lang="en-US" baseline="-6000" dirty="0" smtClean="0">
                <a:cs typeface="Arial" charset="0"/>
              </a:rPr>
              <a:t> </a:t>
            </a:r>
            <a:r>
              <a:rPr lang="en-US" dirty="0" smtClean="0">
                <a:cs typeface="Arial" charset="0"/>
              </a:rPr>
              <a:t>= 13 (measured in central 0.3 r).</a:t>
            </a:r>
            <a:endParaRPr lang="en-US" dirty="0"/>
          </a:p>
        </p:txBody>
      </p:sp>
      <p:sp>
        <p:nvSpPr>
          <p:cNvPr id="2" name="TextBox 1"/>
          <p:cNvSpPr txBox="1"/>
          <p:nvPr/>
        </p:nvSpPr>
        <p:spPr>
          <a:xfrm>
            <a:off x="1143000" y="3810000"/>
            <a:ext cx="7772400" cy="400110"/>
          </a:xfrm>
          <a:prstGeom prst="rect">
            <a:avLst/>
          </a:prstGeom>
          <a:noFill/>
        </p:spPr>
        <p:txBody>
          <a:bodyPr wrap="square" rtlCol="0">
            <a:spAutoFit/>
          </a:bodyPr>
          <a:lstStyle/>
          <a:p>
            <a:r>
              <a:rPr lang="en-US" dirty="0"/>
              <a:t>(</a:t>
            </a:r>
            <a:r>
              <a:rPr lang="en-US" dirty="0" smtClean="0"/>
              <a:t>Could not afford high resolution run to end of simulation at 0.64 </a:t>
            </a:r>
            <a:r>
              <a:rPr lang="en-US" dirty="0" err="1"/>
              <a:t>t</a:t>
            </a:r>
            <a:r>
              <a:rPr lang="en-US" baseline="-25000" dirty="0" err="1"/>
              <a:t>ff</a:t>
            </a:r>
            <a:r>
              <a:rPr lang="en-US" dirty="0"/>
              <a:t> </a:t>
            </a:r>
            <a:r>
              <a:rPr lang="en-US" dirty="0" smtClean="0"/>
              <a: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p:bldP spid="20"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84012"/>
            <a:ext cx="2933700" cy="400110"/>
          </a:xfrm>
          <a:prstGeom prst="rect">
            <a:avLst/>
          </a:prstGeom>
          <a:noFill/>
        </p:spPr>
        <p:txBody>
          <a:bodyPr wrap="square" rtlCol="0">
            <a:spAutoFit/>
          </a:bodyPr>
          <a:lstStyle/>
          <a:p>
            <a:r>
              <a:rPr lang="en-US" dirty="0" smtClean="0">
                <a:solidFill>
                  <a:srgbClr val="00FF22"/>
                </a:solidFill>
              </a:rPr>
              <a:t>Turbulent reconnection:</a:t>
            </a:r>
            <a:endParaRPr lang="en-US" dirty="0">
              <a:solidFill>
                <a:srgbClr val="00FF22"/>
              </a:solidFill>
            </a:endParaRPr>
          </a:p>
        </p:txBody>
      </p:sp>
      <p:sp>
        <p:nvSpPr>
          <p:cNvPr id="3" name="TextBox 2"/>
          <p:cNvSpPr txBox="1"/>
          <p:nvPr/>
        </p:nvSpPr>
        <p:spPr>
          <a:xfrm>
            <a:off x="762000" y="2003792"/>
            <a:ext cx="8305800" cy="1015663"/>
          </a:xfrm>
          <a:prstGeom prst="rect">
            <a:avLst/>
          </a:prstGeom>
          <a:noFill/>
        </p:spPr>
        <p:txBody>
          <a:bodyPr wrap="square" rtlCol="0">
            <a:spAutoFit/>
          </a:bodyPr>
          <a:lstStyle/>
          <a:p>
            <a:r>
              <a:rPr lang="en-US" dirty="0" smtClean="0"/>
              <a:t>In a turbulent medium, fluctuations in the magnetic field cascade down to small scales </a:t>
            </a:r>
            <a:r>
              <a:rPr lang="en-US" sz="1800" dirty="0" smtClean="0"/>
              <a:t>(</a:t>
            </a:r>
            <a:r>
              <a:rPr lang="en-US" sz="1800" dirty="0" err="1" smtClean="0"/>
              <a:t>Goldreich</a:t>
            </a:r>
            <a:r>
              <a:rPr lang="en-US" sz="1800" dirty="0" smtClean="0"/>
              <a:t> &amp; Sridhar 1995), </a:t>
            </a:r>
            <a:r>
              <a:rPr lang="en-US" dirty="0" smtClean="0"/>
              <a:t>permitting reconnection throughout the volume of the turbulent medium </a:t>
            </a:r>
            <a:r>
              <a:rPr lang="en-US" sz="1800" dirty="0" smtClean="0"/>
              <a:t>(</a:t>
            </a:r>
            <a:r>
              <a:rPr lang="en-US" sz="1800" dirty="0" err="1" smtClean="0"/>
              <a:t>Lazarian</a:t>
            </a:r>
            <a:r>
              <a:rPr lang="en-US" sz="1800" dirty="0" smtClean="0"/>
              <a:t> &amp; </a:t>
            </a:r>
            <a:r>
              <a:rPr lang="en-US" sz="1800" dirty="0" err="1" smtClean="0"/>
              <a:t>Vishniac</a:t>
            </a:r>
            <a:r>
              <a:rPr lang="en-US" sz="1800" dirty="0" smtClean="0"/>
              <a:t> 1999)</a:t>
            </a:r>
            <a:endParaRPr lang="en-US" sz="1800" dirty="0"/>
          </a:p>
        </p:txBody>
      </p:sp>
      <p:sp>
        <p:nvSpPr>
          <p:cNvPr id="4" name="TextBox 3"/>
          <p:cNvSpPr txBox="1"/>
          <p:nvPr/>
        </p:nvSpPr>
        <p:spPr>
          <a:xfrm>
            <a:off x="762000" y="3155722"/>
            <a:ext cx="8229600" cy="1015663"/>
          </a:xfrm>
          <a:prstGeom prst="rect">
            <a:avLst/>
          </a:prstGeom>
          <a:noFill/>
        </p:spPr>
        <p:txBody>
          <a:bodyPr wrap="square" rtlCol="0">
            <a:spAutoFit/>
          </a:bodyPr>
          <a:lstStyle/>
          <a:p>
            <a:r>
              <a:rPr lang="en-US" dirty="0" smtClean="0"/>
              <a:t>Since reconnection diffusion is based on a turbulent cascade, the mechanism for resistivity is not crucial, so it is automatically included in numerical simulations, which have numerical resistivity.</a:t>
            </a:r>
            <a:endParaRPr lang="en-US" dirty="0"/>
          </a:p>
        </p:txBody>
      </p:sp>
      <p:sp>
        <p:nvSpPr>
          <p:cNvPr id="5" name="TextBox 4"/>
          <p:cNvSpPr txBox="1"/>
          <p:nvPr/>
        </p:nvSpPr>
        <p:spPr>
          <a:xfrm>
            <a:off x="1409700" y="6243935"/>
            <a:ext cx="6324600" cy="461665"/>
          </a:xfrm>
          <a:prstGeom prst="rect">
            <a:avLst/>
          </a:prstGeom>
          <a:noFill/>
        </p:spPr>
        <p:txBody>
          <a:bodyPr wrap="square" rtlCol="0">
            <a:spAutoFit/>
          </a:bodyPr>
          <a:lstStyle/>
          <a:p>
            <a:r>
              <a:rPr lang="en-US" sz="2400" dirty="0">
                <a:solidFill>
                  <a:srgbClr val="FFE200"/>
                </a:solidFill>
              </a:rPr>
              <a:t>Ideal MHD is not ideal in a turbulent </a:t>
            </a:r>
            <a:r>
              <a:rPr lang="en-US" sz="2400" dirty="0" smtClean="0">
                <a:solidFill>
                  <a:srgbClr val="FFE200"/>
                </a:solidFill>
              </a:rPr>
              <a:t>medium</a:t>
            </a:r>
            <a:endParaRPr lang="en-US" sz="2400" dirty="0">
              <a:solidFill>
                <a:srgbClr val="FFE200"/>
              </a:solidFill>
            </a:endParaRPr>
          </a:p>
        </p:txBody>
      </p:sp>
      <p:sp>
        <p:nvSpPr>
          <p:cNvPr id="6" name="TextBox 5"/>
          <p:cNvSpPr txBox="1"/>
          <p:nvPr/>
        </p:nvSpPr>
        <p:spPr>
          <a:xfrm>
            <a:off x="723900" y="457200"/>
            <a:ext cx="7696200" cy="461665"/>
          </a:xfrm>
          <a:prstGeom prst="rect">
            <a:avLst/>
          </a:prstGeom>
          <a:noFill/>
        </p:spPr>
        <p:txBody>
          <a:bodyPr wrap="square" rtlCol="0">
            <a:spAutoFit/>
          </a:bodyPr>
          <a:lstStyle/>
          <a:p>
            <a:r>
              <a:rPr lang="en-US" sz="2400" dirty="0">
                <a:solidFill>
                  <a:srgbClr val="FFE200"/>
                </a:solidFill>
              </a:rPr>
              <a:t>Increase in mass-to-flux ratio beyond ideal MHD limit-</a:t>
            </a:r>
            <a:r>
              <a:rPr lang="en-US" sz="2400" dirty="0" smtClean="0">
                <a:solidFill>
                  <a:srgbClr val="FFE200"/>
                </a:solidFill>
              </a:rPr>
              <a:t>-</a:t>
            </a:r>
            <a:r>
              <a:rPr lang="en-US" sz="2400" dirty="0">
                <a:solidFill>
                  <a:srgbClr val="FFE200"/>
                </a:solidFill>
              </a:rPr>
              <a:t>2</a:t>
            </a:r>
          </a:p>
        </p:txBody>
      </p:sp>
      <p:sp>
        <p:nvSpPr>
          <p:cNvPr id="7" name="TextBox 6"/>
          <p:cNvSpPr txBox="1"/>
          <p:nvPr/>
        </p:nvSpPr>
        <p:spPr>
          <a:xfrm>
            <a:off x="762000" y="4343400"/>
            <a:ext cx="7467600" cy="707886"/>
          </a:xfrm>
          <a:prstGeom prst="rect">
            <a:avLst/>
          </a:prstGeom>
          <a:noFill/>
        </p:spPr>
        <p:txBody>
          <a:bodyPr wrap="square" rtlCol="0">
            <a:spAutoFit/>
          </a:bodyPr>
          <a:lstStyle/>
          <a:p>
            <a:r>
              <a:rPr lang="en-US" dirty="0" smtClean="0"/>
              <a:t>Our results support, but do not prove, turbulent reconnection as the origin of the supercritical (weak) fields in molecular clouds</a:t>
            </a:r>
            <a:endParaRPr lang="en-US" dirty="0"/>
          </a:p>
        </p:txBody>
      </p:sp>
    </p:spTree>
    <p:extLst>
      <p:ext uri="{BB962C8B-B14F-4D97-AF65-F5344CB8AC3E}">
        <p14:creationId xmlns:p14="http://schemas.microsoft.com/office/powerpoint/2010/main" val="40119090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04800"/>
            <a:ext cx="8915400" cy="400110"/>
          </a:xfrm>
          <a:prstGeom prst="rect">
            <a:avLst/>
          </a:prstGeom>
          <a:noFill/>
        </p:spPr>
        <p:txBody>
          <a:bodyPr wrap="square" rtlCol="0">
            <a:spAutoFit/>
          </a:bodyPr>
          <a:lstStyle/>
          <a:p>
            <a:r>
              <a:rPr lang="en-US" dirty="0" smtClean="0">
                <a:solidFill>
                  <a:srgbClr val="FFE200"/>
                </a:solidFill>
              </a:rPr>
              <a:t>IV. THE MEAN INTERSTELLAR FIELD IS MODERATELY STRONG:  </a:t>
            </a:r>
            <a:r>
              <a:rPr lang="en-US" dirty="0" smtClean="0">
                <a:solidFill>
                  <a:srgbClr val="FFE200"/>
                </a:solidFill>
                <a:latin typeface="Apple Chancery"/>
              </a:rPr>
              <a:t>M</a:t>
            </a:r>
            <a:r>
              <a:rPr lang="en-US" baseline="-25000" dirty="0" smtClean="0">
                <a:solidFill>
                  <a:srgbClr val="FFE200"/>
                </a:solidFill>
                <a:latin typeface="Apple Chancery"/>
              </a:rPr>
              <a:t>A  </a:t>
            </a:r>
            <a:r>
              <a:rPr lang="en-US" dirty="0" smtClean="0">
                <a:solidFill>
                  <a:srgbClr val="FFE200"/>
                </a:solidFill>
                <a:latin typeface="+mn-lt"/>
              </a:rPr>
              <a:t>~ 1</a:t>
            </a:r>
            <a:r>
              <a:rPr lang="en-US" dirty="0" smtClean="0">
                <a:solidFill>
                  <a:srgbClr val="FFE200"/>
                </a:solidFill>
                <a:latin typeface="Apple Chancery"/>
              </a:rPr>
              <a:t> </a:t>
            </a:r>
            <a:endParaRPr lang="en-US" dirty="0">
              <a:solidFill>
                <a:srgbClr val="FFE200"/>
              </a:solidFill>
            </a:endParaRPr>
          </a:p>
        </p:txBody>
      </p:sp>
      <p:sp>
        <p:nvSpPr>
          <p:cNvPr id="3" name="TextBox 2"/>
          <p:cNvSpPr txBox="1"/>
          <p:nvPr/>
        </p:nvSpPr>
        <p:spPr>
          <a:xfrm>
            <a:off x="838200" y="4800600"/>
            <a:ext cx="7924800" cy="400110"/>
          </a:xfrm>
          <a:prstGeom prst="rect">
            <a:avLst/>
          </a:prstGeom>
          <a:noFill/>
        </p:spPr>
        <p:txBody>
          <a:bodyPr wrap="square" rtlCol="0">
            <a:spAutoFit/>
          </a:bodyPr>
          <a:lstStyle/>
          <a:p>
            <a:r>
              <a:rPr lang="en-US" dirty="0" smtClean="0"/>
              <a:t>(1) Zeeman observations of clumps on scales  ~ &lt; few pc with</a:t>
            </a:r>
            <a:endParaRPr lang="en-US" dirty="0"/>
          </a:p>
        </p:txBody>
      </p:sp>
      <p:sp>
        <p:nvSpPr>
          <p:cNvPr id="5" name="TextBox 4"/>
          <p:cNvSpPr txBox="1"/>
          <p:nvPr/>
        </p:nvSpPr>
        <p:spPr>
          <a:xfrm>
            <a:off x="457200" y="838200"/>
            <a:ext cx="8153400" cy="400110"/>
          </a:xfrm>
          <a:prstGeom prst="rect">
            <a:avLst/>
          </a:prstGeom>
          <a:noFill/>
        </p:spPr>
        <p:txBody>
          <a:bodyPr wrap="square" rtlCol="0">
            <a:spAutoFit/>
          </a:bodyPr>
          <a:lstStyle/>
          <a:p>
            <a:r>
              <a:rPr lang="en-US" dirty="0" smtClean="0"/>
              <a:t>Relative strength of magnetic field and turbulence measured by</a:t>
            </a:r>
            <a:endParaRPr lang="en-US" dirty="0"/>
          </a:p>
        </p:txBody>
      </p:sp>
      <p:sp>
        <p:nvSpPr>
          <p:cNvPr id="6" name="TextBox 5"/>
          <p:cNvSpPr txBox="1"/>
          <p:nvPr/>
        </p:nvSpPr>
        <p:spPr>
          <a:xfrm>
            <a:off x="838200" y="1295400"/>
            <a:ext cx="7924800" cy="400110"/>
          </a:xfrm>
          <a:prstGeom prst="rect">
            <a:avLst/>
          </a:prstGeom>
          <a:noFill/>
        </p:spPr>
        <p:txBody>
          <a:bodyPr wrap="square" rtlCol="0">
            <a:spAutoFit/>
          </a:bodyPr>
          <a:lstStyle/>
          <a:p>
            <a:r>
              <a:rPr lang="en-US" dirty="0" smtClean="0"/>
              <a:t>Alfven Mach number </a:t>
            </a:r>
            <a:r>
              <a:rPr lang="en-US" dirty="0" smtClean="0">
                <a:latin typeface="Apple Chancery"/>
              </a:rPr>
              <a:t>M</a:t>
            </a:r>
            <a:r>
              <a:rPr lang="en-US" baseline="-25000" dirty="0" smtClean="0">
                <a:latin typeface="Apple Chancery"/>
              </a:rPr>
              <a:t>A</a:t>
            </a:r>
            <a:r>
              <a:rPr lang="en-US" dirty="0" smtClean="0">
                <a:latin typeface="Apple Chancery"/>
              </a:rPr>
              <a:t> = </a:t>
            </a:r>
            <a:r>
              <a:rPr lang="en-US" dirty="0" err="1" smtClean="0">
                <a:latin typeface="+mn-lt"/>
              </a:rPr>
              <a:t>v</a:t>
            </a:r>
            <a:r>
              <a:rPr lang="en-US" baseline="-25000" dirty="0" err="1" smtClean="0">
                <a:latin typeface="+mn-lt"/>
              </a:rPr>
              <a:t>rms</a:t>
            </a:r>
            <a:r>
              <a:rPr lang="en-US" baseline="-25000" dirty="0" smtClean="0">
                <a:latin typeface="+mn-lt"/>
              </a:rPr>
              <a:t> </a:t>
            </a:r>
            <a:r>
              <a:rPr lang="en-US" baseline="-25000" dirty="0" smtClean="0">
                <a:latin typeface="Apple Chancery"/>
              </a:rPr>
              <a:t> </a:t>
            </a:r>
            <a:r>
              <a:rPr lang="en-US" dirty="0" smtClean="0">
                <a:latin typeface="+mn-lt"/>
              </a:rPr>
              <a:t>/ </a:t>
            </a:r>
            <a:r>
              <a:rPr lang="en-US" dirty="0" err="1" smtClean="0">
                <a:latin typeface="+mn-lt"/>
              </a:rPr>
              <a:t>v</a:t>
            </a:r>
            <a:r>
              <a:rPr lang="en-US" baseline="-25000" dirty="0" err="1" smtClean="0">
                <a:latin typeface="+mn-lt"/>
              </a:rPr>
              <a:t>A</a:t>
            </a:r>
            <a:r>
              <a:rPr lang="en-US" baseline="-25000" dirty="0" smtClean="0">
                <a:latin typeface="Apple Chancery"/>
              </a:rPr>
              <a:t>  </a:t>
            </a:r>
            <a:r>
              <a:rPr lang="en-US" dirty="0" smtClean="0">
                <a:latin typeface="+mn-lt"/>
              </a:rPr>
              <a:t>= ( 4π&lt;ρv</a:t>
            </a:r>
            <a:r>
              <a:rPr lang="en-US" baseline="30000" dirty="0" smtClean="0">
                <a:latin typeface="+mn-lt"/>
              </a:rPr>
              <a:t>2</a:t>
            </a:r>
            <a:r>
              <a:rPr lang="en-US" dirty="0" smtClean="0">
                <a:latin typeface="+mn-lt"/>
              </a:rPr>
              <a:t>&gt;</a:t>
            </a:r>
            <a:r>
              <a:rPr lang="en-US" baseline="-25000" dirty="0" smtClean="0">
                <a:latin typeface="Apple Chancery"/>
              </a:rPr>
              <a:t> </a:t>
            </a:r>
            <a:r>
              <a:rPr lang="en-US" dirty="0" smtClean="0">
                <a:latin typeface="+mn-lt"/>
              </a:rPr>
              <a:t>/ B</a:t>
            </a:r>
            <a:r>
              <a:rPr lang="en-US" baseline="30000" dirty="0" smtClean="0">
                <a:latin typeface="+mn-lt"/>
              </a:rPr>
              <a:t>2</a:t>
            </a:r>
            <a:r>
              <a:rPr lang="en-US" dirty="0" smtClean="0">
                <a:latin typeface="+mn-lt"/>
              </a:rPr>
              <a:t> )</a:t>
            </a:r>
            <a:r>
              <a:rPr lang="en-US" baseline="30000" dirty="0" smtClean="0">
                <a:latin typeface="+mn-lt"/>
              </a:rPr>
              <a:t>1/2</a:t>
            </a:r>
            <a:r>
              <a:rPr lang="en-US" baseline="-25000" dirty="0" smtClean="0">
                <a:latin typeface="Apple Chancery"/>
              </a:rPr>
              <a:t> </a:t>
            </a:r>
            <a:endParaRPr lang="en-US" dirty="0"/>
          </a:p>
        </p:txBody>
      </p:sp>
      <p:sp>
        <p:nvSpPr>
          <p:cNvPr id="12" name="TextBox 11"/>
          <p:cNvSpPr txBox="1"/>
          <p:nvPr/>
        </p:nvSpPr>
        <p:spPr>
          <a:xfrm>
            <a:off x="457200" y="2743200"/>
            <a:ext cx="8610600" cy="400110"/>
          </a:xfrm>
          <a:prstGeom prst="rect">
            <a:avLst/>
          </a:prstGeom>
          <a:noFill/>
        </p:spPr>
        <p:txBody>
          <a:bodyPr wrap="square" rtlCol="0">
            <a:spAutoFit/>
          </a:bodyPr>
          <a:lstStyle/>
          <a:p>
            <a:r>
              <a:rPr lang="en-US" dirty="0" smtClean="0"/>
              <a:t>Strong mean field:  </a:t>
            </a:r>
            <a:r>
              <a:rPr lang="en-US" dirty="0">
                <a:latin typeface="Apple Chancery"/>
              </a:rPr>
              <a:t>M</a:t>
            </a:r>
            <a:r>
              <a:rPr lang="en-US" baseline="-25000" dirty="0">
                <a:latin typeface="Apple Chancery"/>
              </a:rPr>
              <a:t>A</a:t>
            </a:r>
            <a:r>
              <a:rPr lang="en-US" dirty="0" smtClean="0"/>
              <a:t>  ~&lt; 1: uniform field &gt;~ random field</a:t>
            </a:r>
            <a:endParaRPr lang="en-US" dirty="0"/>
          </a:p>
        </p:txBody>
      </p:sp>
      <p:sp>
        <p:nvSpPr>
          <p:cNvPr id="13" name="TextBox 12"/>
          <p:cNvSpPr txBox="1"/>
          <p:nvPr/>
        </p:nvSpPr>
        <p:spPr>
          <a:xfrm>
            <a:off x="457200" y="3429000"/>
            <a:ext cx="8458200" cy="400110"/>
          </a:xfrm>
          <a:prstGeom prst="rect">
            <a:avLst/>
          </a:prstGeom>
          <a:noFill/>
        </p:spPr>
        <p:txBody>
          <a:bodyPr wrap="square" rtlCol="0">
            <a:spAutoFit/>
          </a:bodyPr>
          <a:lstStyle/>
          <a:p>
            <a:r>
              <a:rPr lang="en-US" dirty="0" smtClean="0"/>
              <a:t>Weak mean field:  </a:t>
            </a:r>
            <a:r>
              <a:rPr lang="en-US" dirty="0">
                <a:latin typeface="Apple Chancery"/>
              </a:rPr>
              <a:t>M</a:t>
            </a:r>
            <a:r>
              <a:rPr lang="en-US" baseline="-25000" dirty="0">
                <a:latin typeface="Apple Chancery"/>
              </a:rPr>
              <a:t>A</a:t>
            </a:r>
            <a:r>
              <a:rPr lang="en-US" dirty="0" smtClean="0"/>
              <a:t> &gt;&gt; 1: field strongly tangled </a:t>
            </a:r>
            <a:r>
              <a:rPr lang="en-US" sz="1800" dirty="0" smtClean="0"/>
              <a:t>(</a:t>
            </a:r>
            <a:r>
              <a:rPr lang="en-US" sz="1800" dirty="0" err="1" smtClean="0"/>
              <a:t>Padoan</a:t>
            </a:r>
            <a:r>
              <a:rPr lang="en-US" sz="1800" dirty="0" smtClean="0"/>
              <a:t> et al.) </a:t>
            </a:r>
            <a:endParaRPr lang="en-US" dirty="0"/>
          </a:p>
        </p:txBody>
      </p:sp>
      <p:sp>
        <p:nvSpPr>
          <p:cNvPr id="14" name="TextBox 13"/>
          <p:cNvSpPr txBox="1"/>
          <p:nvPr/>
        </p:nvSpPr>
        <p:spPr>
          <a:xfrm>
            <a:off x="457200" y="4191000"/>
            <a:ext cx="7467600" cy="400110"/>
          </a:xfrm>
          <a:prstGeom prst="rect">
            <a:avLst/>
          </a:prstGeom>
          <a:noFill/>
        </p:spPr>
        <p:txBody>
          <a:bodyPr wrap="square" rtlCol="0">
            <a:spAutoFit/>
          </a:bodyPr>
          <a:lstStyle/>
          <a:p>
            <a:r>
              <a:rPr lang="en-US" dirty="0" smtClean="0"/>
              <a:t>Observations (H.-B. Li et al 2009):   Compare</a:t>
            </a:r>
            <a:endParaRPr lang="en-US" dirty="0"/>
          </a:p>
        </p:txBody>
      </p:sp>
      <p:sp>
        <p:nvSpPr>
          <p:cNvPr id="15" name="TextBox 14"/>
          <p:cNvSpPr txBox="1"/>
          <p:nvPr/>
        </p:nvSpPr>
        <p:spPr>
          <a:xfrm>
            <a:off x="838200" y="5334000"/>
            <a:ext cx="8077200" cy="400110"/>
          </a:xfrm>
          <a:prstGeom prst="rect">
            <a:avLst/>
          </a:prstGeom>
          <a:noFill/>
        </p:spPr>
        <p:txBody>
          <a:bodyPr wrap="square" rtlCol="0">
            <a:spAutoFit/>
          </a:bodyPr>
          <a:lstStyle/>
          <a:p>
            <a:r>
              <a:rPr lang="en-US" dirty="0" smtClean="0"/>
              <a:t>(2) Polarization observations of GMCs on scales of 100-200 pc </a:t>
            </a:r>
            <a:endParaRPr lang="en-US" dirty="0"/>
          </a:p>
        </p:txBody>
      </p:sp>
      <p:sp>
        <p:nvSpPr>
          <p:cNvPr id="4" name="TextBox 3"/>
          <p:cNvSpPr txBox="1"/>
          <p:nvPr/>
        </p:nvSpPr>
        <p:spPr>
          <a:xfrm>
            <a:off x="457200" y="2057400"/>
            <a:ext cx="7924800" cy="400110"/>
          </a:xfrm>
          <a:prstGeom prst="rect">
            <a:avLst/>
          </a:prstGeom>
          <a:noFill/>
        </p:spPr>
        <p:txBody>
          <a:bodyPr wrap="square" rtlCol="0">
            <a:spAutoFit/>
          </a:bodyPr>
          <a:lstStyle/>
          <a:p>
            <a:r>
              <a:rPr lang="en-US" dirty="0" smtClean="0"/>
              <a:t>Let </a:t>
            </a:r>
            <a:r>
              <a:rPr lang="en-US" dirty="0">
                <a:latin typeface="Apple Chancery"/>
              </a:rPr>
              <a:t>M</a:t>
            </a:r>
            <a:r>
              <a:rPr lang="en-US" baseline="-25000" dirty="0">
                <a:latin typeface="Apple Chancery"/>
              </a:rPr>
              <a:t>A</a:t>
            </a:r>
            <a:r>
              <a:rPr lang="en-US" dirty="0" smtClean="0"/>
              <a:t>  be the value for the </a:t>
            </a:r>
            <a:r>
              <a:rPr lang="en-US" dirty="0" smtClean="0">
                <a:solidFill>
                  <a:srgbClr val="00FF22"/>
                </a:solidFill>
              </a:rPr>
              <a:t>mean</a:t>
            </a:r>
            <a:r>
              <a:rPr lang="en-US" dirty="0" smtClean="0"/>
              <a:t> magnetic field </a:t>
            </a:r>
            <a:endParaRPr lang="en-US" dirty="0"/>
          </a:p>
        </p:txBody>
      </p:sp>
    </p:spTree>
    <p:extLst>
      <p:ext uri="{BB962C8B-B14F-4D97-AF65-F5344CB8AC3E}">
        <p14:creationId xmlns:p14="http://schemas.microsoft.com/office/powerpoint/2010/main" val="3608059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8600"/>
            <a:ext cx="7848600" cy="707886"/>
          </a:xfrm>
          <a:prstGeom prst="rect">
            <a:avLst/>
          </a:prstGeom>
          <a:noFill/>
        </p:spPr>
        <p:txBody>
          <a:bodyPr wrap="square" rtlCol="0">
            <a:spAutoFit/>
          </a:bodyPr>
          <a:lstStyle/>
          <a:p>
            <a:r>
              <a:rPr lang="en-US" dirty="0" smtClean="0">
                <a:solidFill>
                  <a:srgbClr val="FFE200"/>
                </a:solidFill>
              </a:rPr>
              <a:t>Magnetic field structure on 200 pc scale in diffuse ISM  correlated with that on &lt; 1 pc scale in molecular clouds --- (</a:t>
            </a:r>
            <a:r>
              <a:rPr lang="en-US" dirty="0" err="1" smtClean="0">
                <a:solidFill>
                  <a:srgbClr val="FFE200"/>
                </a:solidFill>
              </a:rPr>
              <a:t>Hua-Bai</a:t>
            </a:r>
            <a:r>
              <a:rPr lang="en-US" dirty="0" smtClean="0">
                <a:solidFill>
                  <a:srgbClr val="FFE200"/>
                </a:solidFill>
              </a:rPr>
              <a:t> Li + 2009)</a:t>
            </a:r>
            <a:endParaRPr lang="en-US" dirty="0">
              <a:solidFill>
                <a:srgbClr val="FFE200"/>
              </a:solidFill>
            </a:endParaRPr>
          </a:p>
        </p:txBody>
      </p:sp>
      <p:sp>
        <p:nvSpPr>
          <p:cNvPr id="4" name="TextBox 3"/>
          <p:cNvSpPr txBox="1"/>
          <p:nvPr/>
        </p:nvSpPr>
        <p:spPr>
          <a:xfrm>
            <a:off x="3276600" y="1447800"/>
            <a:ext cx="2133600" cy="1754327"/>
          </a:xfrm>
          <a:prstGeom prst="rect">
            <a:avLst/>
          </a:prstGeom>
          <a:noFill/>
        </p:spPr>
        <p:txBody>
          <a:bodyPr wrap="square" rtlCol="0">
            <a:spAutoFit/>
          </a:bodyPr>
          <a:lstStyle/>
          <a:p>
            <a:r>
              <a:rPr lang="en-US" sz="1800" dirty="0" smtClean="0"/>
              <a:t>Orientation of field in molecular cloud cores determined via </a:t>
            </a:r>
            <a:r>
              <a:rPr lang="en-US" sz="1800" dirty="0" err="1" smtClean="0"/>
              <a:t>submillimeter</a:t>
            </a:r>
            <a:r>
              <a:rPr lang="en-US" sz="1800" dirty="0" smtClean="0"/>
              <a:t> </a:t>
            </a:r>
            <a:r>
              <a:rPr lang="en-US" sz="1800" dirty="0" err="1" smtClean="0"/>
              <a:t>polarimetry</a:t>
            </a:r>
            <a:r>
              <a:rPr lang="en-US" sz="1800" dirty="0" smtClean="0"/>
              <a:t> (0.1-0.3 pc)</a:t>
            </a:r>
            <a:endParaRPr lang="en-US" sz="1800" dirty="0"/>
          </a:p>
        </p:txBody>
      </p:sp>
      <p:sp>
        <p:nvSpPr>
          <p:cNvPr id="6" name="TextBox 5"/>
          <p:cNvSpPr txBox="1"/>
          <p:nvPr/>
        </p:nvSpPr>
        <p:spPr>
          <a:xfrm>
            <a:off x="3581400" y="6096000"/>
            <a:ext cx="5562600" cy="646331"/>
          </a:xfrm>
          <a:prstGeom prst="rect">
            <a:avLst/>
          </a:prstGeom>
          <a:noFill/>
        </p:spPr>
        <p:txBody>
          <a:bodyPr wrap="square" rtlCol="0">
            <a:spAutoFit/>
          </a:bodyPr>
          <a:lstStyle/>
          <a:p>
            <a:r>
              <a:rPr lang="en-US" sz="1800" dirty="0" smtClean="0"/>
              <a:t>Orientation of field in surrounding </a:t>
            </a:r>
            <a:r>
              <a:rPr lang="en-US" sz="1800" dirty="0" err="1" smtClean="0"/>
              <a:t>intercloud</a:t>
            </a:r>
            <a:r>
              <a:rPr lang="en-US" sz="1800" dirty="0" smtClean="0"/>
              <a:t> medium on 200 pc scales determined by optical polarization</a:t>
            </a:r>
            <a:endParaRPr lang="en-US" sz="1800" dirty="0"/>
          </a:p>
        </p:txBody>
      </p:sp>
      <p:sp>
        <p:nvSpPr>
          <p:cNvPr id="7" name="TextBox 6"/>
          <p:cNvSpPr txBox="1"/>
          <p:nvPr/>
        </p:nvSpPr>
        <p:spPr>
          <a:xfrm>
            <a:off x="381000" y="3276600"/>
            <a:ext cx="4648200" cy="1323439"/>
          </a:xfrm>
          <a:prstGeom prst="rect">
            <a:avLst/>
          </a:prstGeom>
          <a:noFill/>
        </p:spPr>
        <p:txBody>
          <a:bodyPr wrap="square" rtlCol="0">
            <a:spAutoFit/>
          </a:bodyPr>
          <a:lstStyle/>
          <a:p>
            <a:r>
              <a:rPr lang="en-US" dirty="0" smtClean="0">
                <a:solidFill>
                  <a:srgbClr val="00FF22"/>
                </a:solidFill>
              </a:rPr>
              <a:t>90% of cores have B within 45 degrees of that in ambient medium     =&gt; turbulence does not dominate the field (</a:t>
            </a:r>
            <a:r>
              <a:rPr lang="en-US" dirty="0" smtClean="0">
                <a:solidFill>
                  <a:srgbClr val="00FF22"/>
                </a:solidFill>
                <a:latin typeface="Apple Chancery"/>
              </a:rPr>
              <a:t>M</a:t>
            </a:r>
            <a:r>
              <a:rPr lang="en-US" baseline="-25000" dirty="0" smtClean="0">
                <a:solidFill>
                  <a:srgbClr val="00FF22"/>
                </a:solidFill>
                <a:latin typeface="Apple Chancery"/>
              </a:rPr>
              <a:t>A  </a:t>
            </a:r>
            <a:r>
              <a:rPr lang="en-US" dirty="0" smtClean="0">
                <a:solidFill>
                  <a:srgbClr val="00FF22"/>
                </a:solidFill>
                <a:latin typeface="Apple Chancery"/>
              </a:rPr>
              <a:t>~</a:t>
            </a:r>
            <a:r>
              <a:rPr lang="en-US" dirty="0" smtClean="0">
                <a:solidFill>
                  <a:srgbClr val="00FF22"/>
                </a:solidFill>
                <a:latin typeface="+mn-lt"/>
              </a:rPr>
              <a:t>&lt; 1)</a:t>
            </a:r>
            <a:endParaRPr lang="en-US" dirty="0">
              <a:solidFill>
                <a:srgbClr val="00FF22"/>
              </a:solidFill>
              <a:latin typeface="+mn-lt"/>
            </a:endParaRPr>
          </a:p>
        </p:txBody>
      </p:sp>
      <p:pic>
        <p:nvPicPr>
          <p:cNvPr id="5" name="Picture 4" descr="Screen Shot 2013-02-25 at 11.21.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990600"/>
            <a:ext cx="3124200" cy="5109844"/>
          </a:xfrm>
          <a:prstGeom prst="rect">
            <a:avLst/>
          </a:prstGeom>
        </p:spPr>
      </p:pic>
      <p:sp>
        <p:nvSpPr>
          <p:cNvPr id="3" name="TextBox 2"/>
          <p:cNvSpPr txBox="1"/>
          <p:nvPr/>
        </p:nvSpPr>
        <p:spPr>
          <a:xfrm>
            <a:off x="381000" y="4648200"/>
            <a:ext cx="5029200" cy="1323439"/>
          </a:xfrm>
          <a:prstGeom prst="rect">
            <a:avLst/>
          </a:prstGeom>
          <a:noFill/>
        </p:spPr>
        <p:txBody>
          <a:bodyPr wrap="square" rtlCol="0">
            <a:spAutoFit/>
          </a:bodyPr>
          <a:lstStyle/>
          <a:p>
            <a:r>
              <a:rPr lang="en-US" dirty="0" smtClean="0">
                <a:solidFill>
                  <a:srgbClr val="00FF22"/>
                </a:solidFill>
              </a:rPr>
              <a:t>Cores may be magnetically supercritical, but not too much unless turbulence very weak compared to </a:t>
            </a:r>
            <a:r>
              <a:rPr lang="en-US" dirty="0">
                <a:solidFill>
                  <a:srgbClr val="00FF22"/>
                </a:solidFill>
              </a:rPr>
              <a:t>gravity (</a:t>
            </a:r>
            <a:r>
              <a:rPr lang="en-US" dirty="0" smtClean="0">
                <a:solidFill>
                  <a:srgbClr val="00FF22"/>
                </a:solidFill>
              </a:rPr>
              <a:t>α</a:t>
            </a:r>
            <a:r>
              <a:rPr lang="en-US" baseline="-25000" dirty="0" err="1" smtClean="0">
                <a:solidFill>
                  <a:srgbClr val="00FF22"/>
                </a:solidFill>
              </a:rPr>
              <a:t>vir</a:t>
            </a:r>
            <a:r>
              <a:rPr lang="en-US" dirty="0" smtClean="0">
                <a:solidFill>
                  <a:srgbClr val="00FF22"/>
                </a:solidFill>
              </a:rPr>
              <a:t> &lt;&lt;1)</a:t>
            </a:r>
          </a:p>
          <a:p>
            <a:r>
              <a:rPr lang="en-US" dirty="0" smtClean="0">
                <a:solidFill>
                  <a:srgbClr val="00FF22"/>
                </a:solidFill>
              </a:rPr>
              <a:t>(recall </a:t>
            </a:r>
            <a:r>
              <a:rPr lang="en-US" dirty="0" err="1">
                <a:solidFill>
                  <a:srgbClr val="00FF22"/>
                </a:solidFill>
              </a:rPr>
              <a:t>μ</a:t>
            </a:r>
            <a:r>
              <a:rPr lang="en-US" baseline="-25000" dirty="0" err="1">
                <a:solidFill>
                  <a:srgbClr val="00FF22"/>
                </a:solidFill>
              </a:rPr>
              <a:t>Φ</a:t>
            </a:r>
            <a:r>
              <a:rPr lang="en-US" dirty="0">
                <a:solidFill>
                  <a:srgbClr val="00FF22"/>
                </a:solidFill>
              </a:rPr>
              <a:t> </a:t>
            </a:r>
            <a:r>
              <a:rPr lang="en-US" baseline="-25000" dirty="0">
                <a:solidFill>
                  <a:srgbClr val="00FF22"/>
                </a:solidFill>
              </a:rPr>
              <a:t> </a:t>
            </a:r>
            <a:r>
              <a:rPr lang="en-US" dirty="0">
                <a:solidFill>
                  <a:srgbClr val="00FF22"/>
                </a:solidFill>
              </a:rPr>
              <a:t>= (5π/6α</a:t>
            </a:r>
            <a:r>
              <a:rPr lang="en-US" baseline="-25000" dirty="0" err="1">
                <a:solidFill>
                  <a:srgbClr val="00FF22"/>
                </a:solidFill>
              </a:rPr>
              <a:t>vir</a:t>
            </a:r>
            <a:r>
              <a:rPr lang="en-US" dirty="0">
                <a:solidFill>
                  <a:srgbClr val="00FF22"/>
                </a:solidFill>
              </a:rPr>
              <a:t>)</a:t>
            </a:r>
            <a:r>
              <a:rPr lang="en-US" baseline="30000" dirty="0">
                <a:solidFill>
                  <a:srgbClr val="00FF22"/>
                </a:solidFill>
              </a:rPr>
              <a:t>1/2</a:t>
            </a:r>
            <a:r>
              <a:rPr lang="en-US" dirty="0">
                <a:solidFill>
                  <a:srgbClr val="00FF22"/>
                </a:solidFill>
              </a:rPr>
              <a:t> </a:t>
            </a:r>
            <a:r>
              <a:rPr lang="en-US" dirty="0">
                <a:solidFill>
                  <a:srgbClr val="00FF22"/>
                </a:solidFill>
                <a:latin typeface="Apple Chancery"/>
              </a:rPr>
              <a:t>M</a:t>
            </a:r>
            <a:r>
              <a:rPr lang="en-US" baseline="-25000" dirty="0">
                <a:solidFill>
                  <a:srgbClr val="00FF22"/>
                </a:solidFill>
                <a:latin typeface="Apple Chancery"/>
              </a:rPr>
              <a:t>A </a:t>
            </a:r>
            <a:r>
              <a:rPr lang="en-US" dirty="0" smtClean="0">
                <a:solidFill>
                  <a:srgbClr val="00FF22"/>
                </a:solidFill>
                <a:latin typeface="Apple Chancery"/>
              </a:rPr>
              <a:t>)</a:t>
            </a:r>
            <a:endParaRPr lang="en-US" dirty="0">
              <a:solidFill>
                <a:srgbClr val="00FF22"/>
              </a:solidFill>
            </a:endParaRPr>
          </a:p>
        </p:txBody>
      </p:sp>
    </p:spTree>
    <p:extLst>
      <p:ext uri="{BB962C8B-B14F-4D97-AF65-F5344CB8AC3E}">
        <p14:creationId xmlns:p14="http://schemas.microsoft.com/office/powerpoint/2010/main" val="3269840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3733800" cy="400110"/>
          </a:xfrm>
          <a:prstGeom prst="rect">
            <a:avLst/>
          </a:prstGeom>
          <a:noFill/>
        </p:spPr>
        <p:txBody>
          <a:bodyPr wrap="square" rtlCol="0">
            <a:spAutoFit/>
          </a:bodyPr>
          <a:lstStyle/>
          <a:p>
            <a:r>
              <a:rPr lang="en-US" dirty="0" smtClean="0">
                <a:solidFill>
                  <a:srgbClr val="FFE200"/>
                </a:solidFill>
              </a:rPr>
              <a:t>Two simulations:</a:t>
            </a:r>
            <a:endParaRPr lang="en-US" dirty="0">
              <a:solidFill>
                <a:srgbClr val="FFE200"/>
              </a:solidFill>
            </a:endParaRPr>
          </a:p>
        </p:txBody>
      </p:sp>
      <p:sp>
        <p:nvSpPr>
          <p:cNvPr id="3" name="TextBox 2"/>
          <p:cNvSpPr txBox="1"/>
          <p:nvPr/>
        </p:nvSpPr>
        <p:spPr>
          <a:xfrm>
            <a:off x="838200" y="933510"/>
            <a:ext cx="5410200" cy="400110"/>
          </a:xfrm>
          <a:prstGeom prst="rect">
            <a:avLst/>
          </a:prstGeom>
          <a:noFill/>
        </p:spPr>
        <p:txBody>
          <a:bodyPr wrap="square" rtlCol="0">
            <a:spAutoFit/>
          </a:bodyPr>
          <a:lstStyle/>
          <a:p>
            <a:r>
              <a:rPr lang="en-US" dirty="0" smtClean="0"/>
              <a:t>“Strong” field:   </a:t>
            </a:r>
            <a:r>
              <a:rPr lang="en-US" dirty="0">
                <a:latin typeface="Apple Chancery"/>
              </a:rPr>
              <a:t>M</a:t>
            </a:r>
            <a:r>
              <a:rPr lang="en-US" baseline="-25000" dirty="0">
                <a:latin typeface="Apple Chancery"/>
              </a:rPr>
              <a:t>A</a:t>
            </a:r>
            <a:r>
              <a:rPr lang="en-US" dirty="0" smtClean="0"/>
              <a:t> (&lt;B&gt;) =  </a:t>
            </a:r>
            <a:r>
              <a:rPr lang="en-US" dirty="0">
                <a:latin typeface="Apple Chancery"/>
              </a:rPr>
              <a:t>M</a:t>
            </a:r>
            <a:r>
              <a:rPr lang="en-US" baseline="-25000" dirty="0">
                <a:latin typeface="Apple Chancery"/>
              </a:rPr>
              <a:t>A </a:t>
            </a:r>
            <a:r>
              <a:rPr lang="en-US" dirty="0" smtClean="0"/>
              <a:t>(</a:t>
            </a:r>
            <a:r>
              <a:rPr lang="en-US" dirty="0" err="1" smtClean="0"/>
              <a:t>B</a:t>
            </a:r>
            <a:r>
              <a:rPr lang="en-US" baseline="-25000" dirty="0" err="1" smtClean="0"/>
              <a:t>initial</a:t>
            </a:r>
            <a:r>
              <a:rPr lang="en-US" dirty="0" smtClean="0"/>
              <a:t>) = 1</a:t>
            </a:r>
            <a:endParaRPr lang="en-US" dirty="0"/>
          </a:p>
        </p:txBody>
      </p:sp>
      <p:sp>
        <p:nvSpPr>
          <p:cNvPr id="4" name="TextBox 3"/>
          <p:cNvSpPr txBox="1"/>
          <p:nvPr/>
        </p:nvSpPr>
        <p:spPr>
          <a:xfrm>
            <a:off x="914400" y="1524000"/>
            <a:ext cx="5715000" cy="400110"/>
          </a:xfrm>
          <a:prstGeom prst="rect">
            <a:avLst/>
          </a:prstGeom>
          <a:noFill/>
        </p:spPr>
        <p:txBody>
          <a:bodyPr wrap="square" rtlCol="0">
            <a:spAutoFit/>
          </a:bodyPr>
          <a:lstStyle/>
          <a:p>
            <a:r>
              <a:rPr lang="en-US" dirty="0" smtClean="0"/>
              <a:t>Weak </a:t>
            </a:r>
            <a:r>
              <a:rPr lang="en-US" dirty="0"/>
              <a:t>field:   </a:t>
            </a:r>
            <a:r>
              <a:rPr lang="en-US" dirty="0">
                <a:latin typeface="Apple Chancery"/>
              </a:rPr>
              <a:t>M</a:t>
            </a:r>
            <a:r>
              <a:rPr lang="en-US" baseline="-25000" dirty="0">
                <a:latin typeface="Apple Chancery"/>
              </a:rPr>
              <a:t>A</a:t>
            </a:r>
            <a:r>
              <a:rPr lang="en-US" dirty="0"/>
              <a:t> (&lt;B&gt;) =  </a:t>
            </a:r>
            <a:r>
              <a:rPr lang="en-US" dirty="0">
                <a:latin typeface="Apple Chancery"/>
              </a:rPr>
              <a:t>M</a:t>
            </a:r>
            <a:r>
              <a:rPr lang="en-US" baseline="-25000" dirty="0">
                <a:latin typeface="Apple Chancery"/>
              </a:rPr>
              <a:t>A </a:t>
            </a:r>
            <a:r>
              <a:rPr lang="en-US" dirty="0"/>
              <a:t>(</a:t>
            </a:r>
            <a:r>
              <a:rPr lang="en-US" dirty="0" err="1"/>
              <a:t>B</a:t>
            </a:r>
            <a:r>
              <a:rPr lang="en-US" baseline="-25000" dirty="0" err="1"/>
              <a:t>initial</a:t>
            </a:r>
            <a:r>
              <a:rPr lang="en-US" dirty="0"/>
              <a:t>) = </a:t>
            </a:r>
            <a:r>
              <a:rPr lang="en-US" dirty="0" smtClean="0"/>
              <a:t>10</a:t>
            </a:r>
            <a:endParaRPr lang="en-US" dirty="0"/>
          </a:p>
        </p:txBody>
      </p:sp>
      <p:sp>
        <p:nvSpPr>
          <p:cNvPr id="5" name="TextBox 4"/>
          <p:cNvSpPr txBox="1"/>
          <p:nvPr/>
        </p:nvSpPr>
        <p:spPr>
          <a:xfrm>
            <a:off x="533400" y="2286000"/>
            <a:ext cx="8077200" cy="400110"/>
          </a:xfrm>
          <a:prstGeom prst="rect">
            <a:avLst/>
          </a:prstGeom>
          <a:noFill/>
        </p:spPr>
        <p:txBody>
          <a:bodyPr wrap="square" rtlCol="0">
            <a:spAutoFit/>
          </a:bodyPr>
          <a:lstStyle/>
          <a:p>
            <a:r>
              <a:rPr lang="en-US" dirty="0" smtClean="0"/>
              <a:t>Turbulence amplifies weak field so that  </a:t>
            </a:r>
            <a:r>
              <a:rPr lang="en-US" dirty="0">
                <a:latin typeface="Apple Chancery"/>
              </a:rPr>
              <a:t>M</a:t>
            </a:r>
            <a:r>
              <a:rPr lang="en-US" baseline="-25000" dirty="0">
                <a:latin typeface="Apple Chancery"/>
              </a:rPr>
              <a:t>A</a:t>
            </a:r>
            <a:r>
              <a:rPr lang="en-US" dirty="0" smtClean="0"/>
              <a:t>  drops to 1.86; </a:t>
            </a:r>
            <a:endParaRPr lang="en-US" dirty="0"/>
          </a:p>
        </p:txBody>
      </p:sp>
      <p:sp>
        <p:nvSpPr>
          <p:cNvPr id="6" name="TextBox 5"/>
          <p:cNvSpPr txBox="1"/>
          <p:nvPr/>
        </p:nvSpPr>
        <p:spPr>
          <a:xfrm>
            <a:off x="1143000" y="2819400"/>
            <a:ext cx="6705600" cy="400110"/>
          </a:xfrm>
          <a:prstGeom prst="rect">
            <a:avLst/>
          </a:prstGeom>
          <a:noFill/>
        </p:spPr>
        <p:txBody>
          <a:bodyPr wrap="square" rtlCol="0">
            <a:spAutoFit/>
          </a:bodyPr>
          <a:lstStyle/>
          <a:p>
            <a:r>
              <a:rPr lang="en-US" dirty="0"/>
              <a:t>i</a:t>
            </a:r>
            <a:r>
              <a:rPr lang="en-US" dirty="0" smtClean="0"/>
              <a:t>n strong field case, </a:t>
            </a:r>
            <a:r>
              <a:rPr lang="en-US" dirty="0">
                <a:latin typeface="Apple Chancery"/>
              </a:rPr>
              <a:t>M</a:t>
            </a:r>
            <a:r>
              <a:rPr lang="en-US" baseline="-25000" dirty="0">
                <a:latin typeface="Apple Chancery"/>
              </a:rPr>
              <a:t>A</a:t>
            </a:r>
            <a:r>
              <a:rPr lang="en-US" dirty="0" smtClean="0"/>
              <a:t> drops by only 15%</a:t>
            </a:r>
            <a:endParaRPr lang="en-US" dirty="0"/>
          </a:p>
        </p:txBody>
      </p:sp>
      <p:sp>
        <p:nvSpPr>
          <p:cNvPr id="7" name="TextBox 6"/>
          <p:cNvSpPr txBox="1"/>
          <p:nvPr/>
        </p:nvSpPr>
        <p:spPr>
          <a:xfrm>
            <a:off x="533400" y="3581400"/>
            <a:ext cx="7924800" cy="707886"/>
          </a:xfrm>
          <a:prstGeom prst="rect">
            <a:avLst/>
          </a:prstGeom>
          <a:noFill/>
        </p:spPr>
        <p:txBody>
          <a:bodyPr wrap="square" rtlCol="0">
            <a:spAutoFit/>
          </a:bodyPr>
          <a:lstStyle/>
          <a:p>
            <a:r>
              <a:rPr lang="en-US" dirty="0" smtClean="0"/>
              <a:t>Local properties of weak-field simulation consistent with observation and strong field model:</a:t>
            </a:r>
            <a:endParaRPr lang="en-US" dirty="0"/>
          </a:p>
        </p:txBody>
      </p:sp>
      <p:sp>
        <p:nvSpPr>
          <p:cNvPr id="8" name="TextBox 7"/>
          <p:cNvSpPr txBox="1"/>
          <p:nvPr/>
        </p:nvSpPr>
        <p:spPr>
          <a:xfrm>
            <a:off x="1066800" y="4343400"/>
            <a:ext cx="6858000" cy="400110"/>
          </a:xfrm>
          <a:prstGeom prst="rect">
            <a:avLst/>
          </a:prstGeom>
          <a:noFill/>
        </p:spPr>
        <p:txBody>
          <a:bodyPr wrap="square" rtlCol="0">
            <a:spAutoFit/>
          </a:bodyPr>
          <a:lstStyle/>
          <a:p>
            <a:r>
              <a:rPr lang="en-US" dirty="0"/>
              <a:t>B varies as n</a:t>
            </a:r>
            <a:r>
              <a:rPr lang="en-US" baseline="30000" dirty="0"/>
              <a:t>0.57</a:t>
            </a:r>
            <a:r>
              <a:rPr lang="en-US" dirty="0"/>
              <a:t> consistent with observed n</a:t>
            </a:r>
            <a:r>
              <a:rPr lang="en-US" baseline="30000" dirty="0"/>
              <a:t>0.65 </a:t>
            </a:r>
            <a:endParaRPr lang="en-US" dirty="0"/>
          </a:p>
        </p:txBody>
      </p:sp>
      <p:sp>
        <p:nvSpPr>
          <p:cNvPr id="9" name="TextBox 8"/>
          <p:cNvSpPr txBox="1"/>
          <p:nvPr/>
        </p:nvSpPr>
        <p:spPr>
          <a:xfrm>
            <a:off x="1066800" y="4953000"/>
            <a:ext cx="7467600" cy="707886"/>
          </a:xfrm>
          <a:prstGeom prst="rect">
            <a:avLst/>
          </a:prstGeom>
          <a:noFill/>
        </p:spPr>
        <p:txBody>
          <a:bodyPr wrap="square" rtlCol="0">
            <a:spAutoFit/>
          </a:bodyPr>
          <a:lstStyle/>
          <a:p>
            <a:r>
              <a:rPr lang="en-US" dirty="0" smtClean="0"/>
              <a:t>Means and medians of </a:t>
            </a:r>
            <a:r>
              <a:rPr lang="en-US" dirty="0" err="1" smtClean="0"/>
              <a:t>B</a:t>
            </a:r>
            <a:r>
              <a:rPr lang="en-US" baseline="-25000" dirty="0" err="1" smtClean="0"/>
              <a:t>los</a:t>
            </a:r>
            <a:r>
              <a:rPr lang="en-US" dirty="0" smtClean="0"/>
              <a:t>/n</a:t>
            </a:r>
            <a:r>
              <a:rPr lang="en-US" baseline="30000" dirty="0" smtClean="0"/>
              <a:t>0.65</a:t>
            </a:r>
            <a:r>
              <a:rPr lang="en-US" dirty="0" smtClean="0"/>
              <a:t> and </a:t>
            </a:r>
            <a:r>
              <a:rPr lang="en-US" dirty="0" err="1" smtClean="0"/>
              <a:t>B</a:t>
            </a:r>
            <a:r>
              <a:rPr lang="en-US" baseline="-25000" dirty="0" err="1" smtClean="0"/>
              <a:t>tot</a:t>
            </a:r>
            <a:r>
              <a:rPr lang="en-US" dirty="0" smtClean="0"/>
              <a:t>/n</a:t>
            </a:r>
            <a:r>
              <a:rPr lang="en-US" baseline="30000" dirty="0" smtClean="0"/>
              <a:t>0.65</a:t>
            </a:r>
            <a:r>
              <a:rPr lang="en-US" dirty="0" smtClean="0"/>
              <a:t> agree with strong field results within 25%, even though initial field 10 x weaker</a:t>
            </a:r>
            <a:endParaRPr lang="en-US" dirty="0"/>
          </a:p>
        </p:txBody>
      </p:sp>
    </p:spTree>
    <p:extLst>
      <p:ext uri="{BB962C8B-B14F-4D97-AF65-F5344CB8AC3E}">
        <p14:creationId xmlns:p14="http://schemas.microsoft.com/office/powerpoint/2010/main" val="4073771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14 at 11.57.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358900"/>
            <a:ext cx="5626100" cy="4140200"/>
          </a:xfrm>
          <a:prstGeom prst="rect">
            <a:avLst/>
          </a:prstGeom>
        </p:spPr>
      </p:pic>
      <p:sp>
        <p:nvSpPr>
          <p:cNvPr id="3" name="TextBox 2"/>
          <p:cNvSpPr txBox="1"/>
          <p:nvPr/>
        </p:nvSpPr>
        <p:spPr>
          <a:xfrm>
            <a:off x="1371600" y="76200"/>
            <a:ext cx="6400800" cy="400110"/>
          </a:xfrm>
          <a:prstGeom prst="rect">
            <a:avLst/>
          </a:prstGeom>
          <a:noFill/>
        </p:spPr>
        <p:txBody>
          <a:bodyPr wrap="square" rtlCol="0">
            <a:spAutoFit/>
          </a:bodyPr>
          <a:lstStyle/>
          <a:p>
            <a:r>
              <a:rPr lang="en-US" dirty="0" smtClean="0">
                <a:solidFill>
                  <a:srgbClr val="FFE200"/>
                </a:solidFill>
              </a:rPr>
              <a:t>Orientation of core fields with mean field in simulations</a:t>
            </a:r>
            <a:endParaRPr lang="en-US" dirty="0"/>
          </a:p>
        </p:txBody>
      </p:sp>
      <p:sp>
        <p:nvSpPr>
          <p:cNvPr id="4" name="TextBox 3"/>
          <p:cNvSpPr txBox="1"/>
          <p:nvPr/>
        </p:nvSpPr>
        <p:spPr>
          <a:xfrm>
            <a:off x="457200" y="762000"/>
            <a:ext cx="8229600" cy="400110"/>
          </a:xfrm>
          <a:prstGeom prst="rect">
            <a:avLst/>
          </a:prstGeom>
          <a:noFill/>
        </p:spPr>
        <p:txBody>
          <a:bodyPr wrap="square" rtlCol="0">
            <a:spAutoFit/>
          </a:bodyPr>
          <a:lstStyle/>
          <a:p>
            <a:r>
              <a:rPr lang="en-US" dirty="0" smtClean="0"/>
              <a:t>Strong field orientations consistent with observation, weak field random</a:t>
            </a:r>
            <a:endParaRPr lang="en-US" dirty="0"/>
          </a:p>
        </p:txBody>
      </p:sp>
      <p:grpSp>
        <p:nvGrpSpPr>
          <p:cNvPr id="7" name="Group 6"/>
          <p:cNvGrpSpPr/>
          <p:nvPr/>
        </p:nvGrpSpPr>
        <p:grpSpPr>
          <a:xfrm>
            <a:off x="0" y="5791200"/>
            <a:ext cx="9144000" cy="857310"/>
            <a:chOff x="228600" y="5791200"/>
            <a:chExt cx="8458200" cy="857310"/>
          </a:xfrm>
        </p:grpSpPr>
        <p:sp>
          <p:nvSpPr>
            <p:cNvPr id="5" name="TextBox 4"/>
            <p:cNvSpPr txBox="1"/>
            <p:nvPr/>
          </p:nvSpPr>
          <p:spPr>
            <a:xfrm>
              <a:off x="228600" y="5791200"/>
              <a:ext cx="8458200" cy="400110"/>
            </a:xfrm>
            <a:prstGeom prst="rect">
              <a:avLst/>
            </a:prstGeom>
            <a:noFill/>
          </p:spPr>
          <p:txBody>
            <a:bodyPr wrap="square" rtlCol="0">
              <a:spAutoFit/>
            </a:bodyPr>
            <a:lstStyle/>
            <a:p>
              <a:r>
                <a:rPr lang="en-US" dirty="0" smtClean="0">
                  <a:solidFill>
                    <a:srgbClr val="00FF22"/>
                  </a:solidFill>
                </a:rPr>
                <a:t>Conclude: Obs. and simulation =&gt; GMCs have moderately strong mean fields</a:t>
              </a:r>
              <a:endParaRPr lang="en-US" dirty="0">
                <a:solidFill>
                  <a:srgbClr val="00FF22"/>
                </a:solidFill>
              </a:endParaRPr>
            </a:p>
          </p:txBody>
        </p:sp>
        <p:sp>
          <p:nvSpPr>
            <p:cNvPr id="6" name="TextBox 5"/>
            <p:cNvSpPr txBox="1"/>
            <p:nvPr/>
          </p:nvSpPr>
          <p:spPr>
            <a:xfrm>
              <a:off x="2019300" y="6248400"/>
              <a:ext cx="5105400" cy="400110"/>
            </a:xfrm>
            <a:prstGeom prst="rect">
              <a:avLst/>
            </a:prstGeom>
            <a:noFill/>
          </p:spPr>
          <p:txBody>
            <a:bodyPr wrap="square" rtlCol="0">
              <a:spAutoFit/>
            </a:bodyPr>
            <a:lstStyle/>
            <a:p>
              <a:r>
                <a:rPr lang="en-US" dirty="0" smtClean="0">
                  <a:solidFill>
                    <a:srgbClr val="00FF22"/>
                  </a:solidFill>
                </a:rPr>
                <a:t>(simulated field is nonetheless supercritical)</a:t>
              </a:r>
              <a:endParaRPr lang="en-US" dirty="0">
                <a:solidFill>
                  <a:srgbClr val="00FF22"/>
                </a:solidFill>
              </a:endParaRPr>
            </a:p>
          </p:txBody>
        </p:sp>
      </p:grpSp>
      <p:sp>
        <p:nvSpPr>
          <p:cNvPr id="8" name="TextBox 7"/>
          <p:cNvSpPr txBox="1"/>
          <p:nvPr/>
        </p:nvSpPr>
        <p:spPr>
          <a:xfrm>
            <a:off x="6324600" y="5181600"/>
            <a:ext cx="1219200" cy="338554"/>
          </a:xfrm>
          <a:prstGeom prst="rect">
            <a:avLst/>
          </a:prstGeom>
          <a:noFill/>
        </p:spPr>
        <p:txBody>
          <a:bodyPr wrap="square" rtlCol="0">
            <a:spAutoFit/>
          </a:bodyPr>
          <a:lstStyle/>
          <a:p>
            <a:r>
              <a:rPr lang="en-US" sz="1600" dirty="0" smtClean="0">
                <a:solidFill>
                  <a:schemeClr val="bg2"/>
                </a:solidFill>
              </a:rPr>
              <a:t>(LMK)</a:t>
            </a:r>
            <a:endParaRPr lang="en-US" sz="1600" dirty="0">
              <a:solidFill>
                <a:schemeClr val="bg2"/>
              </a:solidFill>
            </a:endParaRPr>
          </a:p>
        </p:txBody>
      </p:sp>
    </p:spTree>
    <p:extLst>
      <p:ext uri="{BB962C8B-B14F-4D97-AF65-F5344CB8AC3E}">
        <p14:creationId xmlns:p14="http://schemas.microsoft.com/office/powerpoint/2010/main" val="36560502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228600"/>
            <a:ext cx="2819400" cy="523220"/>
          </a:xfrm>
          <a:prstGeom prst="rect">
            <a:avLst/>
          </a:prstGeom>
          <a:noFill/>
        </p:spPr>
        <p:txBody>
          <a:bodyPr wrap="square" rtlCol="0">
            <a:spAutoFit/>
          </a:bodyPr>
          <a:lstStyle/>
          <a:p>
            <a:r>
              <a:rPr lang="en-US" sz="2800" dirty="0" smtClean="0">
                <a:solidFill>
                  <a:srgbClr val="FFE200"/>
                </a:solidFill>
              </a:rPr>
              <a:t>CONCLUSIONS</a:t>
            </a:r>
            <a:endParaRPr lang="en-US" sz="2800" dirty="0">
              <a:solidFill>
                <a:srgbClr val="FFE200"/>
              </a:solidFill>
            </a:endParaRPr>
          </a:p>
        </p:txBody>
      </p:sp>
      <p:sp>
        <p:nvSpPr>
          <p:cNvPr id="3" name="TextBox 2"/>
          <p:cNvSpPr txBox="1"/>
          <p:nvPr/>
        </p:nvSpPr>
        <p:spPr>
          <a:xfrm>
            <a:off x="533400" y="990600"/>
            <a:ext cx="7772400" cy="707886"/>
          </a:xfrm>
          <a:prstGeom prst="rect">
            <a:avLst/>
          </a:prstGeom>
          <a:noFill/>
        </p:spPr>
        <p:txBody>
          <a:bodyPr wrap="square" rtlCol="0">
            <a:spAutoFit/>
          </a:bodyPr>
          <a:lstStyle/>
          <a:p>
            <a:r>
              <a:rPr lang="en-US" dirty="0" smtClean="0"/>
              <a:t>Analysis of line of sight fields and simulations confirms </a:t>
            </a:r>
            <a:r>
              <a:rPr lang="en-US" dirty="0" err="1" smtClean="0"/>
              <a:t>Crutcher</a:t>
            </a:r>
            <a:r>
              <a:rPr lang="en-US" dirty="0" smtClean="0"/>
              <a:t> et </a:t>
            </a:r>
            <a:r>
              <a:rPr lang="en-US" dirty="0" err="1" smtClean="0"/>
              <a:t>al’s</a:t>
            </a:r>
            <a:r>
              <a:rPr lang="en-US" dirty="0" smtClean="0"/>
              <a:t> conclusion that B varies as n</a:t>
            </a:r>
            <a:r>
              <a:rPr lang="en-US" baseline="30000" dirty="0" smtClean="0"/>
              <a:t>α </a:t>
            </a:r>
            <a:r>
              <a:rPr lang="en-US" dirty="0" smtClean="0"/>
              <a:t>with α ≈ 0.65</a:t>
            </a:r>
            <a:endParaRPr lang="en-US" baseline="30000" dirty="0"/>
          </a:p>
        </p:txBody>
      </p:sp>
      <p:sp>
        <p:nvSpPr>
          <p:cNvPr id="4" name="TextBox 3"/>
          <p:cNvSpPr txBox="1"/>
          <p:nvPr/>
        </p:nvSpPr>
        <p:spPr>
          <a:xfrm>
            <a:off x="1295400" y="1752600"/>
            <a:ext cx="6400800" cy="400110"/>
          </a:xfrm>
          <a:prstGeom prst="rect">
            <a:avLst/>
          </a:prstGeom>
          <a:noFill/>
        </p:spPr>
        <p:txBody>
          <a:bodyPr wrap="square" rtlCol="0">
            <a:spAutoFit/>
          </a:bodyPr>
          <a:lstStyle/>
          <a:p>
            <a:r>
              <a:rPr lang="en-US" dirty="0" smtClean="0"/>
              <a:t>=&gt; B ≈ 43 n</a:t>
            </a:r>
            <a:r>
              <a:rPr lang="en-US" baseline="-25000" dirty="0" smtClean="0"/>
              <a:t>4</a:t>
            </a:r>
            <a:r>
              <a:rPr lang="en-US" baseline="30000" dirty="0" smtClean="0"/>
              <a:t>0.65</a:t>
            </a:r>
            <a:r>
              <a:rPr lang="en-US" dirty="0" smtClean="0"/>
              <a:t> </a:t>
            </a:r>
            <a:r>
              <a:rPr lang="en-US" dirty="0" err="1" smtClean="0"/>
              <a:t>μG</a:t>
            </a:r>
            <a:r>
              <a:rPr lang="en-US" dirty="0" smtClean="0"/>
              <a:t> in molecular cloud cores</a:t>
            </a:r>
            <a:endParaRPr lang="en-US" baseline="-25000" dirty="0"/>
          </a:p>
        </p:txBody>
      </p:sp>
      <p:sp>
        <p:nvSpPr>
          <p:cNvPr id="5" name="TextBox 4"/>
          <p:cNvSpPr txBox="1"/>
          <p:nvPr/>
        </p:nvSpPr>
        <p:spPr>
          <a:xfrm>
            <a:off x="533400" y="2873514"/>
            <a:ext cx="7772400" cy="707886"/>
          </a:xfrm>
          <a:prstGeom prst="rect">
            <a:avLst/>
          </a:prstGeom>
          <a:noFill/>
        </p:spPr>
        <p:txBody>
          <a:bodyPr wrap="square" rtlCol="0">
            <a:spAutoFit/>
          </a:bodyPr>
          <a:lstStyle/>
          <a:p>
            <a:r>
              <a:rPr lang="en-US" dirty="0" smtClean="0"/>
              <a:t>Actual (area-weighted) mass to flux ratio ≈ 0.7 x observed (mass-weighted, los) mass to flux ratio: Observed actual value ≈ 3</a:t>
            </a:r>
            <a:endParaRPr lang="en-US" dirty="0"/>
          </a:p>
        </p:txBody>
      </p:sp>
      <p:sp>
        <p:nvSpPr>
          <p:cNvPr id="6" name="TextBox 5"/>
          <p:cNvSpPr txBox="1"/>
          <p:nvPr/>
        </p:nvSpPr>
        <p:spPr>
          <a:xfrm>
            <a:off x="533400" y="4168914"/>
            <a:ext cx="8305800" cy="707886"/>
          </a:xfrm>
          <a:prstGeom prst="rect">
            <a:avLst/>
          </a:prstGeom>
          <a:noFill/>
        </p:spPr>
        <p:txBody>
          <a:bodyPr wrap="square" rtlCol="0">
            <a:spAutoFit/>
          </a:bodyPr>
          <a:lstStyle/>
          <a:p>
            <a:r>
              <a:rPr lang="en-US" dirty="0" smtClean="0"/>
              <a:t>Mass to flux ratio in converged simulations increased above initial value for entire simulation box, consistent with turbulent reconnection:</a:t>
            </a:r>
            <a:endParaRPr lang="en-US" dirty="0"/>
          </a:p>
        </p:txBody>
      </p:sp>
      <p:sp>
        <p:nvSpPr>
          <p:cNvPr id="7" name="TextBox 6"/>
          <p:cNvSpPr txBox="1"/>
          <p:nvPr/>
        </p:nvSpPr>
        <p:spPr>
          <a:xfrm>
            <a:off x="1600200" y="5083314"/>
            <a:ext cx="5486400" cy="400110"/>
          </a:xfrm>
          <a:prstGeom prst="rect">
            <a:avLst/>
          </a:prstGeom>
          <a:noFill/>
        </p:spPr>
        <p:txBody>
          <a:bodyPr wrap="square" rtlCol="0">
            <a:spAutoFit/>
          </a:bodyPr>
          <a:lstStyle/>
          <a:p>
            <a:r>
              <a:rPr lang="en-US" dirty="0" smtClean="0"/>
              <a:t>Ideal MHD is not ideal in a turbulent medium</a:t>
            </a:r>
            <a:endParaRPr lang="en-US" dirty="0"/>
          </a:p>
        </p:txBody>
      </p:sp>
      <p:sp>
        <p:nvSpPr>
          <p:cNvPr id="8" name="TextBox 7"/>
          <p:cNvSpPr txBox="1"/>
          <p:nvPr/>
        </p:nvSpPr>
        <p:spPr>
          <a:xfrm>
            <a:off x="609600" y="5769114"/>
            <a:ext cx="8305800" cy="707886"/>
          </a:xfrm>
          <a:prstGeom prst="rect">
            <a:avLst/>
          </a:prstGeom>
          <a:noFill/>
        </p:spPr>
        <p:txBody>
          <a:bodyPr wrap="square" rtlCol="0">
            <a:spAutoFit/>
          </a:bodyPr>
          <a:lstStyle/>
          <a:p>
            <a:r>
              <a:rPr lang="en-US" dirty="0" smtClean="0"/>
              <a:t>Simulations confirm </a:t>
            </a:r>
            <a:r>
              <a:rPr lang="en-US" dirty="0" err="1" smtClean="0"/>
              <a:t>Hua-Bai</a:t>
            </a:r>
            <a:r>
              <a:rPr lang="en-US" dirty="0" smtClean="0"/>
              <a:t> Li et </a:t>
            </a:r>
            <a:r>
              <a:rPr lang="en-US" dirty="0" err="1" smtClean="0"/>
              <a:t>al’s</a:t>
            </a:r>
            <a:r>
              <a:rPr lang="en-US" dirty="0" smtClean="0"/>
              <a:t> results that the mean magnetic field in GMCs is moderately strong in that </a:t>
            </a:r>
            <a:r>
              <a:rPr lang="en-US" dirty="0">
                <a:latin typeface="Apple Chancery"/>
              </a:rPr>
              <a:t>M</a:t>
            </a:r>
            <a:r>
              <a:rPr lang="en-US" baseline="-25000" dirty="0">
                <a:latin typeface="Apple Chancery"/>
              </a:rPr>
              <a:t>A</a:t>
            </a:r>
            <a:r>
              <a:rPr lang="en-US" dirty="0"/>
              <a:t>  </a:t>
            </a:r>
            <a:r>
              <a:rPr lang="en-US" dirty="0" smtClean="0"/>
              <a:t>~ 1 for the mean field</a:t>
            </a:r>
            <a:endParaRPr lang="en-US" dirty="0"/>
          </a:p>
        </p:txBody>
      </p:sp>
      <p:sp>
        <p:nvSpPr>
          <p:cNvPr id="9" name="TextBox 8"/>
          <p:cNvSpPr txBox="1"/>
          <p:nvPr/>
        </p:nvSpPr>
        <p:spPr>
          <a:xfrm>
            <a:off x="1295400" y="2209800"/>
            <a:ext cx="4038600" cy="400110"/>
          </a:xfrm>
          <a:prstGeom prst="rect">
            <a:avLst/>
          </a:prstGeom>
          <a:noFill/>
        </p:spPr>
        <p:txBody>
          <a:bodyPr wrap="square" rtlCol="0">
            <a:spAutoFit/>
          </a:bodyPr>
          <a:lstStyle/>
          <a:p>
            <a:r>
              <a:rPr lang="en-US" dirty="0" smtClean="0"/>
              <a:t>Scaling due to self-gravity</a:t>
            </a:r>
            <a:endParaRPr lang="en-US" dirty="0"/>
          </a:p>
        </p:txBody>
      </p:sp>
      <p:sp>
        <p:nvSpPr>
          <p:cNvPr id="10" name="TextBox 9"/>
          <p:cNvSpPr txBox="1"/>
          <p:nvPr/>
        </p:nvSpPr>
        <p:spPr>
          <a:xfrm>
            <a:off x="1371600" y="3581400"/>
            <a:ext cx="6781800" cy="400110"/>
          </a:xfrm>
          <a:prstGeom prst="rect">
            <a:avLst/>
          </a:prstGeom>
          <a:noFill/>
        </p:spPr>
        <p:txBody>
          <a:bodyPr wrap="square" rtlCol="0">
            <a:spAutoFit/>
          </a:bodyPr>
          <a:lstStyle/>
          <a:p>
            <a:r>
              <a:rPr lang="en-US" dirty="0" smtClean="0"/>
              <a:t>No evidence for </a:t>
            </a:r>
            <a:r>
              <a:rPr lang="en-US" dirty="0" err="1" smtClean="0"/>
              <a:t>ambipolar</a:t>
            </a:r>
            <a:r>
              <a:rPr lang="en-US" dirty="0" smtClean="0"/>
              <a:t> diffusion in this sample</a:t>
            </a:r>
            <a:endParaRPr lang="en-US" dirty="0"/>
          </a:p>
        </p:txBody>
      </p:sp>
    </p:spTree>
    <p:extLst>
      <p:ext uri="{BB962C8B-B14F-4D97-AF65-F5344CB8AC3E}">
        <p14:creationId xmlns:p14="http://schemas.microsoft.com/office/powerpoint/2010/main" val="580583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1"/>
          <p:cNvSpPr txBox="1">
            <a:spLocks noChangeArrowheads="1"/>
          </p:cNvSpPr>
          <p:nvPr/>
        </p:nvSpPr>
        <p:spPr bwMode="auto">
          <a:xfrm>
            <a:off x="1828800" y="152400"/>
            <a:ext cx="601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400" dirty="0">
                <a:solidFill>
                  <a:srgbClr val="FFE200"/>
                </a:solidFill>
              </a:rPr>
              <a:t>I. </a:t>
            </a:r>
            <a:r>
              <a:rPr lang="en-US" sz="2400" dirty="0" smtClean="0">
                <a:solidFill>
                  <a:srgbClr val="FFE200"/>
                </a:solidFill>
              </a:rPr>
              <a:t>Introduction: Magnetic Fields vs. Gravity</a:t>
            </a:r>
            <a:endParaRPr lang="en-US" sz="2400" dirty="0">
              <a:solidFill>
                <a:srgbClr val="FFE200"/>
              </a:solidFill>
            </a:endParaRPr>
          </a:p>
        </p:txBody>
      </p:sp>
      <p:sp>
        <p:nvSpPr>
          <p:cNvPr id="2" name="TextBox 1"/>
          <p:cNvSpPr txBox="1"/>
          <p:nvPr/>
        </p:nvSpPr>
        <p:spPr>
          <a:xfrm>
            <a:off x="381000" y="2667000"/>
            <a:ext cx="8077200" cy="369332"/>
          </a:xfrm>
          <a:prstGeom prst="rect">
            <a:avLst/>
          </a:prstGeom>
          <a:noFill/>
        </p:spPr>
        <p:txBody>
          <a:bodyPr wrap="square" rtlCol="0">
            <a:spAutoFit/>
          </a:bodyPr>
          <a:lstStyle/>
          <a:p>
            <a:r>
              <a:rPr lang="en-US" sz="1800" dirty="0"/>
              <a:t>M</a:t>
            </a:r>
            <a:r>
              <a:rPr lang="en-US" sz="1800" dirty="0" smtClean="0"/>
              <a:t>agnetic energy = gravitational energy at the magnetic critical mass: </a:t>
            </a:r>
            <a:endParaRPr lang="en-US" sz="1800" dirty="0"/>
          </a:p>
        </p:txBody>
      </p:sp>
      <p:sp>
        <p:nvSpPr>
          <p:cNvPr id="3" name="TextBox 2"/>
          <p:cNvSpPr txBox="1"/>
          <p:nvPr/>
        </p:nvSpPr>
        <p:spPr>
          <a:xfrm>
            <a:off x="4648200" y="3276600"/>
            <a:ext cx="4191000" cy="646331"/>
          </a:xfrm>
          <a:prstGeom prst="rect">
            <a:avLst/>
          </a:prstGeom>
          <a:noFill/>
        </p:spPr>
        <p:txBody>
          <a:bodyPr wrap="square" rtlCol="0">
            <a:spAutoFit/>
          </a:bodyPr>
          <a:lstStyle/>
          <a:p>
            <a:r>
              <a:rPr lang="en-US" sz="1800" dirty="0" smtClean="0"/>
              <a:t>(Numerical coefficient gives condition for instability for a magnetized sheet)</a:t>
            </a:r>
            <a:endParaRPr lang="en-US" sz="1800" dirty="0"/>
          </a:p>
        </p:txBody>
      </p:sp>
      <p:sp>
        <p:nvSpPr>
          <p:cNvPr id="48135" name="TextBox 7"/>
          <p:cNvSpPr txBox="1">
            <a:spLocks noChangeArrowheads="1"/>
          </p:cNvSpPr>
          <p:nvPr/>
        </p:nvSpPr>
        <p:spPr bwMode="auto">
          <a:xfrm>
            <a:off x="381000" y="762000"/>
            <a:ext cx="876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smtClean="0">
                <a:solidFill>
                  <a:srgbClr val="00FF22"/>
                </a:solidFill>
              </a:rPr>
              <a:t>Magnetic </a:t>
            </a:r>
            <a:r>
              <a:rPr lang="en-US" sz="1800" dirty="0">
                <a:solidFill>
                  <a:srgbClr val="00FF22"/>
                </a:solidFill>
              </a:rPr>
              <a:t>energy scales as gravitational energy, so there is a magnetic critical </a:t>
            </a:r>
            <a:r>
              <a:rPr lang="en-US" sz="1800" dirty="0" smtClean="0">
                <a:solidFill>
                  <a:srgbClr val="00FF22"/>
                </a:solidFill>
              </a:rPr>
              <a:t>mass: </a:t>
            </a:r>
            <a:endParaRPr lang="en-US" sz="1800" dirty="0">
              <a:solidFill>
                <a:srgbClr val="00FF22"/>
              </a:solidFill>
            </a:endParaRPr>
          </a:p>
        </p:txBody>
      </p:sp>
      <p:sp>
        <p:nvSpPr>
          <p:cNvPr id="48137" name="TextBox 9"/>
          <p:cNvSpPr txBox="1">
            <a:spLocks noChangeArrowheads="1"/>
          </p:cNvSpPr>
          <p:nvPr/>
        </p:nvSpPr>
        <p:spPr bwMode="auto">
          <a:xfrm>
            <a:off x="4114800" y="21336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a:t>where Φ = πR</a:t>
            </a:r>
            <a:r>
              <a:rPr lang="en-US" sz="1800" baseline="30000"/>
              <a:t>2</a:t>
            </a:r>
            <a:r>
              <a:rPr lang="en-US" sz="1800"/>
              <a:t>B is the magnetic flux</a:t>
            </a:r>
          </a:p>
        </p:txBody>
      </p:sp>
      <p:grpSp>
        <p:nvGrpSpPr>
          <p:cNvPr id="7" name="Group 6"/>
          <p:cNvGrpSpPr/>
          <p:nvPr/>
        </p:nvGrpSpPr>
        <p:grpSpPr>
          <a:xfrm>
            <a:off x="762000" y="1371600"/>
            <a:ext cx="7924800" cy="647700"/>
            <a:chOff x="838200" y="3962400"/>
            <a:chExt cx="7924800" cy="647700"/>
          </a:xfrm>
        </p:grpSpPr>
        <p:pic>
          <p:nvPicPr>
            <p:cNvPr id="15" name="Picture 8" descr="CodeCogsEq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62400"/>
              <a:ext cx="5181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324600" y="4038600"/>
              <a:ext cx="2438400" cy="369332"/>
            </a:xfrm>
            <a:prstGeom prst="rect">
              <a:avLst/>
            </a:prstGeom>
            <a:noFill/>
          </p:spPr>
          <p:txBody>
            <a:bodyPr wrap="square" rtlCol="0">
              <a:spAutoFit/>
            </a:bodyPr>
            <a:lstStyle/>
            <a:p>
              <a:r>
                <a:rPr lang="en-US" sz="1800" dirty="0"/>
                <a:t>i</a:t>
              </a:r>
              <a:r>
                <a:rPr lang="en-US" sz="1800" dirty="0" smtClean="0"/>
                <a:t>ndependent of scale</a:t>
              </a:r>
              <a:endParaRPr lang="en-US" sz="1800" dirty="0"/>
            </a:p>
          </p:txBody>
        </p:sp>
      </p:grpSp>
      <p:pic>
        <p:nvPicPr>
          <p:cNvPr id="11" name="Picture 10" descr="CodeCogsEqn(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352800"/>
            <a:ext cx="2971800" cy="558800"/>
          </a:xfrm>
          <a:prstGeom prst="rect">
            <a:avLst/>
          </a:prstGeom>
        </p:spPr>
      </p:pic>
      <p:pic>
        <p:nvPicPr>
          <p:cNvPr id="12" name="Picture 11" descr="CodeCogsEqn(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4191000"/>
            <a:ext cx="2832100" cy="609600"/>
          </a:xfrm>
          <a:prstGeom prst="rect">
            <a:avLst/>
          </a:prstGeom>
        </p:spPr>
      </p:pic>
      <p:sp>
        <p:nvSpPr>
          <p:cNvPr id="4" name="TextBox 3"/>
          <p:cNvSpPr txBox="1"/>
          <p:nvPr/>
        </p:nvSpPr>
        <p:spPr>
          <a:xfrm>
            <a:off x="381000" y="4267200"/>
            <a:ext cx="3810000" cy="400110"/>
          </a:xfrm>
          <a:prstGeom prst="rect">
            <a:avLst/>
          </a:prstGeom>
          <a:noFill/>
        </p:spPr>
        <p:txBody>
          <a:bodyPr wrap="square" rtlCol="0">
            <a:spAutoFit/>
          </a:bodyPr>
          <a:lstStyle/>
          <a:p>
            <a:r>
              <a:rPr lang="en-US" sz="1800" dirty="0" smtClean="0">
                <a:solidFill>
                  <a:srgbClr val="00FF22"/>
                </a:solidFill>
              </a:rPr>
              <a:t>Normalized mass-to-flux ratio</a:t>
            </a:r>
            <a:r>
              <a:rPr lang="en-US" dirty="0" smtClean="0">
                <a:solidFill>
                  <a:srgbClr val="00FF22"/>
                </a:solidFill>
              </a:rPr>
              <a:t>:</a:t>
            </a:r>
            <a:endParaRPr lang="en-US" dirty="0">
              <a:solidFill>
                <a:srgbClr val="00FF22"/>
              </a:solidFill>
            </a:endParaRPr>
          </a:p>
        </p:txBody>
      </p:sp>
      <p:sp>
        <p:nvSpPr>
          <p:cNvPr id="14" name="TextBox 13"/>
          <p:cNvSpPr txBox="1"/>
          <p:nvPr/>
        </p:nvSpPr>
        <p:spPr>
          <a:xfrm>
            <a:off x="914400" y="4876800"/>
            <a:ext cx="7620000" cy="369332"/>
          </a:xfrm>
          <a:prstGeom prst="rect">
            <a:avLst/>
          </a:prstGeom>
          <a:noFill/>
        </p:spPr>
        <p:txBody>
          <a:bodyPr wrap="square" rtlCol="0">
            <a:spAutoFit/>
          </a:bodyPr>
          <a:lstStyle/>
          <a:p>
            <a:r>
              <a:rPr lang="en-US" sz="1800" dirty="0" smtClean="0"/>
              <a:t>Magnetically supercritical: E</a:t>
            </a:r>
            <a:r>
              <a:rPr lang="en-US" sz="1800" baseline="-25000" dirty="0" smtClean="0"/>
              <a:t>G </a:t>
            </a:r>
            <a:r>
              <a:rPr lang="en-US" sz="1800" dirty="0" smtClean="0"/>
              <a:t>&gt; E</a:t>
            </a:r>
            <a:r>
              <a:rPr lang="en-US" sz="1800" baseline="-25000" dirty="0" smtClean="0"/>
              <a:t>B</a:t>
            </a:r>
            <a:r>
              <a:rPr lang="en-US" sz="1800" dirty="0" smtClean="0"/>
              <a:t> , </a:t>
            </a:r>
            <a:r>
              <a:rPr lang="en-US" sz="1800" dirty="0" err="1" smtClean="0"/>
              <a:t>μ</a:t>
            </a:r>
            <a:r>
              <a:rPr lang="en-US" sz="1800" baseline="-25000" dirty="0" err="1" smtClean="0"/>
              <a:t>Φ</a:t>
            </a:r>
            <a:r>
              <a:rPr lang="en-US" sz="1800" dirty="0" smtClean="0"/>
              <a:t> &gt; 1  =&gt; Cloud can collapse</a:t>
            </a:r>
            <a:endParaRPr lang="en-US" sz="1800" dirty="0"/>
          </a:p>
        </p:txBody>
      </p:sp>
      <p:sp>
        <p:nvSpPr>
          <p:cNvPr id="16" name="TextBox 15"/>
          <p:cNvSpPr txBox="1"/>
          <p:nvPr/>
        </p:nvSpPr>
        <p:spPr>
          <a:xfrm>
            <a:off x="914400" y="5379422"/>
            <a:ext cx="7467600" cy="369332"/>
          </a:xfrm>
          <a:prstGeom prst="rect">
            <a:avLst/>
          </a:prstGeom>
          <a:noFill/>
        </p:spPr>
        <p:txBody>
          <a:bodyPr wrap="square" rtlCol="0">
            <a:spAutoFit/>
          </a:bodyPr>
          <a:lstStyle/>
          <a:p>
            <a:r>
              <a:rPr lang="en-US" sz="1800" dirty="0" smtClean="0"/>
              <a:t>Magnetically subcritical:    E</a:t>
            </a:r>
            <a:r>
              <a:rPr lang="en-US" sz="1800" baseline="-25000" dirty="0" smtClean="0"/>
              <a:t>G </a:t>
            </a:r>
            <a:r>
              <a:rPr lang="en-US" sz="1800" dirty="0"/>
              <a:t>&lt;</a:t>
            </a:r>
            <a:r>
              <a:rPr lang="en-US" sz="1800" dirty="0" smtClean="0"/>
              <a:t> E</a:t>
            </a:r>
            <a:r>
              <a:rPr lang="en-US" sz="1800" baseline="-25000" dirty="0" smtClean="0"/>
              <a:t>B ,  </a:t>
            </a:r>
            <a:r>
              <a:rPr lang="en-US" sz="1800" dirty="0" err="1" smtClean="0"/>
              <a:t>μ</a:t>
            </a:r>
            <a:r>
              <a:rPr lang="en-US" sz="1800" baseline="-25000" dirty="0" err="1" smtClean="0"/>
              <a:t>Φ</a:t>
            </a:r>
            <a:r>
              <a:rPr lang="en-US" sz="1800" dirty="0" smtClean="0"/>
              <a:t> &lt; 1  =&gt; Cloud cannot collapse</a:t>
            </a:r>
            <a:endParaRPr lang="en-US" sz="1800" dirty="0"/>
          </a:p>
        </p:txBody>
      </p:sp>
      <p:sp>
        <p:nvSpPr>
          <p:cNvPr id="17" name="TextBox 16"/>
          <p:cNvSpPr txBox="1"/>
          <p:nvPr/>
        </p:nvSpPr>
        <p:spPr>
          <a:xfrm>
            <a:off x="381000" y="5983069"/>
            <a:ext cx="8153400" cy="646331"/>
          </a:xfrm>
          <a:prstGeom prst="rect">
            <a:avLst/>
          </a:prstGeom>
          <a:noFill/>
        </p:spPr>
        <p:txBody>
          <a:bodyPr wrap="square" rtlCol="0">
            <a:spAutoFit/>
          </a:bodyPr>
          <a:lstStyle/>
          <a:p>
            <a:r>
              <a:rPr lang="en-US" sz="1800" dirty="0" smtClean="0"/>
              <a:t>In ideal MHD, mass-to-flux ratio can increase only due to mass flow along the magnetic field; mass transport across the field is impossible</a:t>
            </a:r>
            <a:endParaRPr lang="en-US" sz="1800" dirty="0"/>
          </a:p>
        </p:txBody>
      </p:sp>
    </p:spTree>
    <p:extLst>
      <p:ext uri="{BB962C8B-B14F-4D97-AF65-F5344CB8AC3E}">
        <p14:creationId xmlns:p14="http://schemas.microsoft.com/office/powerpoint/2010/main" val="24684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4"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754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181290"/>
            <a:ext cx="6477000" cy="400110"/>
          </a:xfrm>
          <a:prstGeom prst="rect">
            <a:avLst/>
          </a:prstGeom>
          <a:noFill/>
        </p:spPr>
        <p:txBody>
          <a:bodyPr wrap="square" rtlCol="0">
            <a:spAutoFit/>
          </a:bodyPr>
          <a:lstStyle/>
          <a:p>
            <a:r>
              <a:rPr lang="en-US" dirty="0" smtClean="0"/>
              <a:t>Their argument with modern data:</a:t>
            </a:r>
            <a:endParaRPr lang="en-US" dirty="0"/>
          </a:p>
        </p:txBody>
      </p:sp>
      <p:sp>
        <p:nvSpPr>
          <p:cNvPr id="3" name="TextBox 2"/>
          <p:cNvSpPr txBox="1"/>
          <p:nvPr/>
        </p:nvSpPr>
        <p:spPr>
          <a:xfrm>
            <a:off x="228600" y="1276290"/>
            <a:ext cx="6858000" cy="400110"/>
          </a:xfrm>
          <a:prstGeom prst="rect">
            <a:avLst/>
          </a:prstGeom>
          <a:noFill/>
        </p:spPr>
        <p:txBody>
          <a:bodyPr wrap="square" rtlCol="0">
            <a:spAutoFit/>
          </a:bodyPr>
          <a:lstStyle/>
          <a:p>
            <a:r>
              <a:rPr lang="en-US" dirty="0" smtClean="0">
                <a:solidFill>
                  <a:srgbClr val="00FF22"/>
                </a:solidFill>
              </a:rPr>
              <a:t>1. Magnetic fields exceed gravity in atomic ISM</a:t>
            </a:r>
            <a:endParaRPr lang="en-US" dirty="0">
              <a:solidFill>
                <a:srgbClr val="00FF22"/>
              </a:solidFill>
            </a:endParaRPr>
          </a:p>
        </p:txBody>
      </p:sp>
      <p:sp>
        <p:nvSpPr>
          <p:cNvPr id="4" name="TextBox 3"/>
          <p:cNvSpPr txBox="1"/>
          <p:nvPr/>
        </p:nvSpPr>
        <p:spPr>
          <a:xfrm>
            <a:off x="685800" y="3733800"/>
            <a:ext cx="6477000" cy="400110"/>
          </a:xfrm>
          <a:prstGeom prst="rect">
            <a:avLst/>
          </a:prstGeom>
          <a:noFill/>
        </p:spPr>
        <p:txBody>
          <a:bodyPr wrap="square" rtlCol="0">
            <a:spAutoFit/>
          </a:bodyPr>
          <a:lstStyle/>
          <a:p>
            <a:r>
              <a:rPr lang="en-US" dirty="0" smtClean="0"/>
              <a:t>Let N = </a:t>
            </a:r>
            <a:r>
              <a:rPr lang="en-US" dirty="0" err="1" smtClean="0"/>
              <a:t>nL</a:t>
            </a:r>
            <a:r>
              <a:rPr lang="en-US" dirty="0" smtClean="0"/>
              <a:t> = column density along the field</a:t>
            </a:r>
            <a:endParaRPr lang="en-US" dirty="0"/>
          </a:p>
        </p:txBody>
      </p:sp>
      <p:sp>
        <p:nvSpPr>
          <p:cNvPr id="5" name="TextBox 4"/>
          <p:cNvSpPr txBox="1"/>
          <p:nvPr/>
        </p:nvSpPr>
        <p:spPr>
          <a:xfrm>
            <a:off x="228600" y="2340114"/>
            <a:ext cx="8382000" cy="707886"/>
          </a:xfrm>
          <a:prstGeom prst="rect">
            <a:avLst/>
          </a:prstGeom>
          <a:noFill/>
        </p:spPr>
        <p:txBody>
          <a:bodyPr wrap="square" rtlCol="0">
            <a:spAutoFit/>
          </a:bodyPr>
          <a:lstStyle/>
          <a:p>
            <a:r>
              <a:rPr lang="en-US" dirty="0" smtClean="0">
                <a:solidFill>
                  <a:srgbClr val="00FF22"/>
                </a:solidFill>
              </a:rPr>
              <a:t>2. The length scale required for flow along the field to change this is too large to be effective in forming stars</a:t>
            </a:r>
            <a:endParaRPr lang="en-US" dirty="0">
              <a:solidFill>
                <a:srgbClr val="00FF22"/>
              </a:solidFill>
            </a:endParaRPr>
          </a:p>
        </p:txBody>
      </p:sp>
      <p:sp>
        <p:nvSpPr>
          <p:cNvPr id="6" name="TextBox 5"/>
          <p:cNvSpPr txBox="1"/>
          <p:nvPr/>
        </p:nvSpPr>
        <p:spPr>
          <a:xfrm>
            <a:off x="1447800" y="6019800"/>
            <a:ext cx="7543800" cy="707886"/>
          </a:xfrm>
          <a:prstGeom prst="rect">
            <a:avLst/>
          </a:prstGeom>
          <a:noFill/>
        </p:spPr>
        <p:txBody>
          <a:bodyPr wrap="square" rtlCol="0">
            <a:spAutoFit/>
          </a:bodyPr>
          <a:lstStyle/>
          <a:p>
            <a:r>
              <a:rPr lang="en-US" dirty="0" smtClean="0"/>
              <a:t>(In fact, this is the length scale for formation of Giant Molecular Clouds, which were not discovered until 20 years later)</a:t>
            </a:r>
            <a:endParaRPr lang="en-US" dirty="0"/>
          </a:p>
        </p:txBody>
      </p:sp>
      <p:sp>
        <p:nvSpPr>
          <p:cNvPr id="7" name="TextBox 6"/>
          <p:cNvSpPr txBox="1"/>
          <p:nvPr/>
        </p:nvSpPr>
        <p:spPr>
          <a:xfrm>
            <a:off x="2590800" y="228600"/>
            <a:ext cx="3962400" cy="461665"/>
          </a:xfrm>
          <a:prstGeom prst="rect">
            <a:avLst/>
          </a:prstGeom>
          <a:noFill/>
        </p:spPr>
        <p:txBody>
          <a:bodyPr wrap="square" rtlCol="0">
            <a:spAutoFit/>
          </a:bodyPr>
          <a:lstStyle/>
          <a:p>
            <a:r>
              <a:rPr lang="en-US" sz="2400" dirty="0" smtClean="0">
                <a:solidFill>
                  <a:srgbClr val="FFE200"/>
                </a:solidFill>
              </a:rPr>
              <a:t>The Magnetic Flux Problem </a:t>
            </a:r>
            <a:endParaRPr lang="en-US" sz="2400" dirty="0">
              <a:solidFill>
                <a:srgbClr val="FFE200"/>
              </a:solidFill>
            </a:endParaRPr>
          </a:p>
        </p:txBody>
      </p:sp>
      <p:sp>
        <p:nvSpPr>
          <p:cNvPr id="8" name="TextBox 7"/>
          <p:cNvSpPr txBox="1"/>
          <p:nvPr/>
        </p:nvSpPr>
        <p:spPr>
          <a:xfrm>
            <a:off x="0" y="838200"/>
            <a:ext cx="9144000" cy="400110"/>
          </a:xfrm>
          <a:prstGeom prst="rect">
            <a:avLst/>
          </a:prstGeom>
          <a:noFill/>
        </p:spPr>
        <p:txBody>
          <a:bodyPr wrap="square" rtlCol="0">
            <a:spAutoFit/>
          </a:bodyPr>
          <a:lstStyle/>
          <a:p>
            <a:r>
              <a:rPr lang="en-US" dirty="0" smtClean="0">
                <a:solidFill>
                  <a:srgbClr val="00FF22"/>
                </a:solidFill>
              </a:rPr>
              <a:t>The diffuse ISM is magnetically subcritical=&gt;cannot form stars </a:t>
            </a:r>
            <a:r>
              <a:rPr lang="en-US" sz="1600" dirty="0" smtClean="0">
                <a:solidFill>
                  <a:srgbClr val="00FF22"/>
                </a:solidFill>
              </a:rPr>
              <a:t>(</a:t>
            </a:r>
            <a:r>
              <a:rPr lang="en-US" sz="1600" dirty="0" err="1" smtClean="0">
                <a:solidFill>
                  <a:srgbClr val="00FF22"/>
                </a:solidFill>
              </a:rPr>
              <a:t>Mestel</a:t>
            </a:r>
            <a:r>
              <a:rPr lang="en-US" sz="1600" dirty="0" smtClean="0">
                <a:solidFill>
                  <a:srgbClr val="00FF22"/>
                </a:solidFill>
              </a:rPr>
              <a:t> &amp; Spitzer 56)</a:t>
            </a:r>
            <a:endParaRPr lang="en-US" sz="1600" dirty="0">
              <a:solidFill>
                <a:srgbClr val="00FF22"/>
              </a:solidFill>
            </a:endParaRPr>
          </a:p>
        </p:txBody>
      </p:sp>
      <p:pic>
        <p:nvPicPr>
          <p:cNvPr id="9" name="Picture 8" descr="CodeCogsEqn(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43400"/>
            <a:ext cx="4821382" cy="609600"/>
          </a:xfrm>
          <a:prstGeom prst="rect">
            <a:avLst/>
          </a:prstGeom>
        </p:spPr>
      </p:pic>
      <p:grpSp>
        <p:nvGrpSpPr>
          <p:cNvPr id="10" name="Group 9"/>
          <p:cNvGrpSpPr/>
          <p:nvPr/>
        </p:nvGrpSpPr>
        <p:grpSpPr>
          <a:xfrm>
            <a:off x="914400" y="5257800"/>
            <a:ext cx="7620000" cy="609600"/>
            <a:chOff x="914400" y="5867400"/>
            <a:chExt cx="7620000" cy="609600"/>
          </a:xfrm>
        </p:grpSpPr>
        <p:pic>
          <p:nvPicPr>
            <p:cNvPr id="11" name="Picture 10" descr="CodeCogsEqn(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867400"/>
              <a:ext cx="3632200" cy="609600"/>
            </a:xfrm>
            <a:prstGeom prst="rect">
              <a:avLst/>
            </a:prstGeom>
          </p:spPr>
        </p:pic>
        <p:sp>
          <p:nvSpPr>
            <p:cNvPr id="12" name="TextBox 11"/>
            <p:cNvSpPr txBox="1"/>
            <p:nvPr/>
          </p:nvSpPr>
          <p:spPr>
            <a:xfrm>
              <a:off x="4724400" y="5924490"/>
              <a:ext cx="3810000" cy="400110"/>
            </a:xfrm>
            <a:prstGeom prst="rect">
              <a:avLst/>
            </a:prstGeom>
            <a:noFill/>
          </p:spPr>
          <p:txBody>
            <a:bodyPr wrap="square" rtlCol="0">
              <a:spAutoFit/>
            </a:bodyPr>
            <a:lstStyle/>
            <a:p>
              <a:r>
                <a:rPr lang="en-US" dirty="0"/>
                <a:t>s</a:t>
              </a:r>
              <a:r>
                <a:rPr lang="en-US" dirty="0" smtClean="0"/>
                <a:t>ize of 1 </a:t>
              </a:r>
              <a:r>
                <a:rPr lang="en-US" dirty="0" err="1" smtClean="0"/>
                <a:t>M</a:t>
              </a:r>
              <a:r>
                <a:rPr lang="en-US" baseline="-25000" dirty="0" err="1" smtClean="0"/>
                <a:t>sun</a:t>
              </a:r>
              <a:r>
                <a:rPr lang="en-US" dirty="0" smtClean="0"/>
                <a:t> cloud for </a:t>
              </a:r>
              <a:r>
                <a:rPr lang="en-US" dirty="0" err="1" smtClean="0"/>
                <a:t>μ</a:t>
              </a:r>
              <a:r>
                <a:rPr lang="en-US" baseline="-25000" dirty="0" err="1" smtClean="0"/>
                <a:t>Φ</a:t>
              </a:r>
              <a:r>
                <a:rPr lang="en-US" dirty="0" smtClean="0"/>
                <a:t> &gt; 1</a:t>
              </a:r>
              <a:endParaRPr lang="en-US" baseline="-25000" dirty="0"/>
            </a:p>
          </p:txBody>
        </p:sp>
      </p:grpSp>
      <p:sp>
        <p:nvSpPr>
          <p:cNvPr id="14" name="TextBox 13"/>
          <p:cNvSpPr txBox="1"/>
          <p:nvPr/>
        </p:nvSpPr>
        <p:spPr>
          <a:xfrm>
            <a:off x="685800" y="1752600"/>
            <a:ext cx="8229600" cy="400110"/>
          </a:xfrm>
          <a:prstGeom prst="rect">
            <a:avLst/>
          </a:prstGeom>
          <a:noFill/>
        </p:spPr>
        <p:txBody>
          <a:bodyPr wrap="square" rtlCol="0">
            <a:spAutoFit/>
          </a:bodyPr>
          <a:lstStyle/>
          <a:p>
            <a:r>
              <a:rPr lang="en-US" dirty="0" smtClean="0"/>
              <a:t>Modern 21 cm observations =&gt;   </a:t>
            </a:r>
            <a:r>
              <a:rPr lang="en-US" dirty="0" err="1" smtClean="0"/>
              <a:t>μ</a:t>
            </a:r>
            <a:r>
              <a:rPr lang="en-US" baseline="-25000" dirty="0" err="1" smtClean="0"/>
              <a:t>Φ</a:t>
            </a:r>
            <a:r>
              <a:rPr lang="en-US" dirty="0" smtClean="0"/>
              <a:t> </a:t>
            </a:r>
            <a:r>
              <a:rPr lang="en-US" dirty="0"/>
              <a:t>&lt; </a:t>
            </a:r>
            <a:r>
              <a:rPr lang="en-US" dirty="0" smtClean="0"/>
              <a:t>1/6  in HI  </a:t>
            </a:r>
            <a:r>
              <a:rPr lang="en-US" sz="1600" dirty="0" smtClean="0"/>
              <a:t>(</a:t>
            </a:r>
            <a:r>
              <a:rPr lang="en-US" sz="1600" dirty="0" err="1" smtClean="0"/>
              <a:t>Heiles</a:t>
            </a:r>
            <a:r>
              <a:rPr lang="en-US" sz="1600" dirty="0" smtClean="0"/>
              <a:t> &amp; </a:t>
            </a:r>
            <a:r>
              <a:rPr lang="en-US" sz="1600" dirty="0" err="1" smtClean="0"/>
              <a:t>Troland</a:t>
            </a:r>
            <a:r>
              <a:rPr lang="en-US" sz="1600" dirty="0" smtClean="0"/>
              <a:t> 2005)</a:t>
            </a:r>
            <a:endParaRPr lang="en-US" sz="1600" dirty="0"/>
          </a:p>
        </p:txBody>
      </p:sp>
    </p:spTree>
    <p:extLst>
      <p:ext uri="{BB962C8B-B14F-4D97-AF65-F5344CB8AC3E}">
        <p14:creationId xmlns:p14="http://schemas.microsoft.com/office/powerpoint/2010/main" val="3509413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850" y="228600"/>
            <a:ext cx="5448300" cy="461665"/>
          </a:xfrm>
          <a:prstGeom prst="rect">
            <a:avLst/>
          </a:prstGeom>
          <a:noFill/>
        </p:spPr>
        <p:txBody>
          <a:bodyPr wrap="square" rtlCol="0">
            <a:spAutoFit/>
          </a:bodyPr>
          <a:lstStyle/>
          <a:p>
            <a:r>
              <a:rPr lang="en-US" sz="2400" dirty="0" smtClean="0">
                <a:solidFill>
                  <a:srgbClr val="FFE200"/>
                </a:solidFill>
              </a:rPr>
              <a:t>Classical Solution: </a:t>
            </a:r>
            <a:r>
              <a:rPr lang="en-US" sz="2400" dirty="0" err="1" smtClean="0">
                <a:solidFill>
                  <a:srgbClr val="FFE200"/>
                </a:solidFill>
              </a:rPr>
              <a:t>Ambipolar</a:t>
            </a:r>
            <a:r>
              <a:rPr lang="en-US" sz="2400" dirty="0" smtClean="0">
                <a:solidFill>
                  <a:srgbClr val="FFE200"/>
                </a:solidFill>
              </a:rPr>
              <a:t> Diffusion</a:t>
            </a:r>
            <a:endParaRPr lang="en-US" sz="2400" dirty="0">
              <a:solidFill>
                <a:srgbClr val="FFE200"/>
              </a:solidFill>
            </a:endParaRPr>
          </a:p>
        </p:txBody>
      </p:sp>
      <p:sp>
        <p:nvSpPr>
          <p:cNvPr id="4" name="TextBox 3"/>
          <p:cNvSpPr txBox="1"/>
          <p:nvPr/>
        </p:nvSpPr>
        <p:spPr>
          <a:xfrm>
            <a:off x="304800" y="914400"/>
            <a:ext cx="8686800" cy="923330"/>
          </a:xfrm>
          <a:prstGeom prst="rect">
            <a:avLst/>
          </a:prstGeom>
          <a:noFill/>
        </p:spPr>
        <p:txBody>
          <a:bodyPr wrap="square" rtlCol="0">
            <a:spAutoFit/>
          </a:bodyPr>
          <a:lstStyle/>
          <a:p>
            <a:r>
              <a:rPr lang="en-US" sz="1800" dirty="0" err="1" smtClean="0">
                <a:solidFill>
                  <a:srgbClr val="00FF22"/>
                </a:solidFill>
              </a:rPr>
              <a:t>Mestel</a:t>
            </a:r>
            <a:r>
              <a:rPr lang="en-US" sz="1800" dirty="0" smtClean="0">
                <a:solidFill>
                  <a:srgbClr val="00FF22"/>
                </a:solidFill>
              </a:rPr>
              <a:t> &amp; Spitzer</a:t>
            </a:r>
            <a:r>
              <a:rPr lang="en-US" sz="1800" dirty="0" smtClean="0"/>
              <a:t>: since impossible to gather enough gas along the field to overcome the magnetic field, neutrals must undergo gravitational contraction by slipping through the ions and the magnetic field in shielded regions---</a:t>
            </a:r>
            <a:r>
              <a:rPr lang="en-US" sz="1800" dirty="0" err="1" smtClean="0"/>
              <a:t>ambipolar</a:t>
            </a:r>
            <a:r>
              <a:rPr lang="en-US" sz="1800" dirty="0" smtClean="0"/>
              <a:t> diffusion</a:t>
            </a:r>
            <a:endParaRPr lang="en-US" sz="1800" dirty="0"/>
          </a:p>
        </p:txBody>
      </p:sp>
      <p:pic>
        <p:nvPicPr>
          <p:cNvPr id="5" name="Picture 4" descr="Screen Shot 2013-02-20 at 10.59.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905000"/>
            <a:ext cx="5257800" cy="4651787"/>
          </a:xfrm>
          <a:prstGeom prst="rect">
            <a:avLst/>
          </a:prstGeom>
        </p:spPr>
      </p:pic>
      <p:sp>
        <p:nvSpPr>
          <p:cNvPr id="6" name="TextBox 5"/>
          <p:cNvSpPr txBox="1"/>
          <p:nvPr/>
        </p:nvSpPr>
        <p:spPr>
          <a:xfrm>
            <a:off x="152400" y="2438400"/>
            <a:ext cx="3200400" cy="923330"/>
          </a:xfrm>
          <a:prstGeom prst="rect">
            <a:avLst/>
          </a:prstGeom>
          <a:noFill/>
        </p:spPr>
        <p:txBody>
          <a:bodyPr wrap="square" rtlCol="0">
            <a:spAutoFit/>
          </a:bodyPr>
          <a:lstStyle/>
          <a:p>
            <a:r>
              <a:rPr lang="en-US" sz="1800" dirty="0" smtClean="0"/>
              <a:t>This became the standard paradigm for low mass star formation:</a:t>
            </a:r>
            <a:endParaRPr lang="en-US" sz="1400" dirty="0"/>
          </a:p>
        </p:txBody>
      </p:sp>
      <p:sp>
        <p:nvSpPr>
          <p:cNvPr id="7" name="TextBox 6"/>
          <p:cNvSpPr txBox="1"/>
          <p:nvPr/>
        </p:nvSpPr>
        <p:spPr>
          <a:xfrm>
            <a:off x="6019800" y="6474023"/>
            <a:ext cx="3124200" cy="307777"/>
          </a:xfrm>
          <a:prstGeom prst="rect">
            <a:avLst/>
          </a:prstGeom>
          <a:noFill/>
        </p:spPr>
        <p:txBody>
          <a:bodyPr wrap="square" rtlCol="0">
            <a:spAutoFit/>
          </a:bodyPr>
          <a:lstStyle/>
          <a:p>
            <a:r>
              <a:rPr lang="en-US" sz="1400" dirty="0" smtClean="0"/>
              <a:t>(</a:t>
            </a:r>
            <a:r>
              <a:rPr lang="en-US" sz="1400" dirty="0" err="1" smtClean="0"/>
              <a:t>Shu</a:t>
            </a:r>
            <a:r>
              <a:rPr lang="en-US" sz="1400" dirty="0" smtClean="0"/>
              <a:t>, Adams &amp; </a:t>
            </a:r>
            <a:r>
              <a:rPr lang="en-US" sz="1400" dirty="0" err="1" smtClean="0"/>
              <a:t>Lizano</a:t>
            </a:r>
            <a:r>
              <a:rPr lang="en-US" sz="1400" dirty="0" smtClean="0"/>
              <a:t> ARAA 1987)</a:t>
            </a:r>
          </a:p>
        </p:txBody>
      </p:sp>
      <p:sp>
        <p:nvSpPr>
          <p:cNvPr id="8" name="TextBox 7"/>
          <p:cNvSpPr txBox="1"/>
          <p:nvPr/>
        </p:nvSpPr>
        <p:spPr>
          <a:xfrm>
            <a:off x="152400" y="3657600"/>
            <a:ext cx="3657600" cy="1477328"/>
          </a:xfrm>
          <a:prstGeom prst="rect">
            <a:avLst/>
          </a:prstGeom>
          <a:noFill/>
        </p:spPr>
        <p:txBody>
          <a:bodyPr wrap="square" rtlCol="0">
            <a:spAutoFit/>
          </a:bodyPr>
          <a:lstStyle/>
          <a:p>
            <a:r>
              <a:rPr lang="en-US" sz="1800" dirty="0" err="1" smtClean="0"/>
              <a:t>Ambipolar</a:t>
            </a:r>
            <a:r>
              <a:rPr lang="en-US" sz="1800" dirty="0" smtClean="0"/>
              <a:t> diffusion enables gas to evolve from		 magnetically subcritical (</a:t>
            </a:r>
            <a:r>
              <a:rPr lang="en-US" sz="1800" dirty="0" err="1" smtClean="0"/>
              <a:t>μ</a:t>
            </a:r>
            <a:r>
              <a:rPr lang="en-US" sz="1800" baseline="-25000" dirty="0" err="1" smtClean="0"/>
              <a:t>Φ</a:t>
            </a:r>
            <a:r>
              <a:rPr lang="en-US" sz="1800" dirty="0" smtClean="0"/>
              <a:t> &lt; 1) to magnetically supercritical (</a:t>
            </a:r>
            <a:r>
              <a:rPr lang="en-US" sz="1800" dirty="0" err="1" smtClean="0"/>
              <a:t>μ</a:t>
            </a:r>
            <a:r>
              <a:rPr lang="en-US" sz="1800" baseline="-25000" dirty="0" err="1" smtClean="0"/>
              <a:t>Φ</a:t>
            </a:r>
            <a:r>
              <a:rPr lang="en-US" sz="1800" dirty="0" smtClean="0"/>
              <a:t> &gt; 1) (</a:t>
            </a:r>
            <a:r>
              <a:rPr lang="en-US" sz="1800" dirty="0" err="1" smtClean="0"/>
              <a:t>Shu</a:t>
            </a:r>
            <a:r>
              <a:rPr lang="en-US" sz="1800" dirty="0" smtClean="0"/>
              <a:t>+ 87)</a:t>
            </a:r>
            <a:endParaRPr lang="en-US" sz="1800" baseline="-25000" dirty="0"/>
          </a:p>
        </p:txBody>
      </p:sp>
    </p:spTree>
    <p:extLst>
      <p:ext uri="{BB962C8B-B14F-4D97-AF65-F5344CB8AC3E}">
        <p14:creationId xmlns:p14="http://schemas.microsoft.com/office/powerpoint/2010/main" val="3416878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723900" y="76200"/>
            <a:ext cx="7810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2400" dirty="0" smtClean="0">
                <a:solidFill>
                  <a:srgbClr val="FFE200"/>
                </a:solidFill>
              </a:rPr>
              <a:t>II. Observations </a:t>
            </a:r>
            <a:r>
              <a:rPr lang="en-US" sz="2400" dirty="0">
                <a:solidFill>
                  <a:srgbClr val="FFE200"/>
                </a:solidFill>
              </a:rPr>
              <a:t>of Magnetic Fields in Molecular </a:t>
            </a:r>
            <a:r>
              <a:rPr lang="en-US" sz="2400" dirty="0" smtClean="0">
                <a:solidFill>
                  <a:srgbClr val="FFE200"/>
                </a:solidFill>
              </a:rPr>
              <a:t>Clouds:</a:t>
            </a:r>
            <a:endParaRPr lang="en-US" sz="2400" dirty="0">
              <a:solidFill>
                <a:srgbClr val="FFE200"/>
              </a:solidFill>
            </a:endParaRPr>
          </a:p>
        </p:txBody>
      </p:sp>
      <p:sp>
        <p:nvSpPr>
          <p:cNvPr id="18434" name="TextBox 2"/>
          <p:cNvSpPr txBox="1">
            <a:spLocks noChangeArrowheads="1"/>
          </p:cNvSpPr>
          <p:nvPr/>
        </p:nvSpPr>
        <p:spPr bwMode="auto">
          <a:xfrm>
            <a:off x="1066799" y="4670980"/>
            <a:ext cx="6934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err="1"/>
              <a:t>Crutcher</a:t>
            </a:r>
            <a:r>
              <a:rPr lang="en-US" sz="1800" dirty="0"/>
              <a:t> (1999</a:t>
            </a:r>
            <a:r>
              <a:rPr lang="en-US" sz="1800" dirty="0" smtClean="0"/>
              <a:t>):   </a:t>
            </a:r>
            <a:r>
              <a:rPr lang="en-US" sz="1800" dirty="0"/>
              <a:t>Cores typically have </a:t>
            </a:r>
            <a:r>
              <a:rPr lang="en-US" sz="1800" dirty="0" err="1">
                <a:cs typeface="Arial" charset="0"/>
              </a:rPr>
              <a:t>μ</a:t>
            </a:r>
            <a:r>
              <a:rPr lang="en-US" sz="1800" baseline="-6000" dirty="0" err="1">
                <a:cs typeface="Arial" charset="0"/>
              </a:rPr>
              <a:t>Φ</a:t>
            </a:r>
            <a:r>
              <a:rPr lang="en-US" sz="1800" baseline="-6000" dirty="0">
                <a:cs typeface="Arial" charset="0"/>
              </a:rPr>
              <a:t> </a:t>
            </a:r>
            <a:r>
              <a:rPr lang="en-US" sz="1800" dirty="0">
                <a:cs typeface="Arial" charset="0"/>
              </a:rPr>
              <a:t>= 2πG</a:t>
            </a:r>
            <a:r>
              <a:rPr lang="en-US" sz="1800" baseline="30000" dirty="0">
                <a:cs typeface="Arial" charset="0"/>
              </a:rPr>
              <a:t>1/2</a:t>
            </a:r>
            <a:r>
              <a:rPr lang="en-US" sz="1800" dirty="0">
                <a:cs typeface="Arial" charset="0"/>
              </a:rPr>
              <a:t> (M/</a:t>
            </a:r>
            <a:r>
              <a:rPr lang="en-US" sz="1800" dirty="0" err="1">
                <a:cs typeface="Arial" charset="0"/>
              </a:rPr>
              <a:t>Φ</a:t>
            </a:r>
            <a:r>
              <a:rPr lang="en-US" sz="1800" dirty="0">
                <a:cs typeface="Arial" charset="0"/>
              </a:rPr>
              <a:t>) &gt; 1</a:t>
            </a:r>
            <a:r>
              <a:rPr lang="en-US" sz="1800" dirty="0"/>
              <a:t> </a:t>
            </a:r>
          </a:p>
        </p:txBody>
      </p:sp>
      <p:sp>
        <p:nvSpPr>
          <p:cNvPr id="18436" name="TextBox 4"/>
          <p:cNvSpPr txBox="1">
            <a:spLocks noChangeArrowheads="1"/>
          </p:cNvSpPr>
          <p:nvPr/>
        </p:nvSpPr>
        <p:spPr bwMode="auto">
          <a:xfrm>
            <a:off x="1523999" y="5040312"/>
            <a:ext cx="353858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a:t>Alfven Mach number </a:t>
            </a:r>
            <a:r>
              <a:rPr lang="en-US" sz="1800" dirty="0">
                <a:latin typeface="Apple Chancery" charset="0"/>
                <a:cs typeface="Apple Chancery" charset="0"/>
              </a:rPr>
              <a:t>M</a:t>
            </a:r>
            <a:r>
              <a:rPr lang="en-US" sz="1800" baseline="-25000" dirty="0">
                <a:cs typeface="Apple Chancery" charset="0"/>
              </a:rPr>
              <a:t>A</a:t>
            </a:r>
            <a:r>
              <a:rPr lang="en-US" sz="1800" dirty="0"/>
              <a:t> ~ 1 </a:t>
            </a:r>
          </a:p>
        </p:txBody>
      </p:sp>
      <p:sp>
        <p:nvSpPr>
          <p:cNvPr id="7" name="TextBox 6"/>
          <p:cNvSpPr txBox="1"/>
          <p:nvPr/>
        </p:nvSpPr>
        <p:spPr>
          <a:xfrm>
            <a:off x="1066799" y="5509736"/>
            <a:ext cx="6307909" cy="369887"/>
          </a:xfrm>
          <a:prstGeom prst="rect">
            <a:avLst/>
          </a:prstGeom>
          <a:noFill/>
        </p:spPr>
        <p:txBody>
          <a:bodyPr wrap="square">
            <a:spAutoFit/>
          </a:bodyPr>
          <a:lstStyle/>
          <a:p>
            <a:pPr>
              <a:defRPr/>
            </a:pPr>
            <a:r>
              <a:rPr lang="en-US" sz="1800" dirty="0" err="1"/>
              <a:t>Troland</a:t>
            </a:r>
            <a:r>
              <a:rPr lang="en-US" sz="1800" dirty="0"/>
              <a:t> &amp; </a:t>
            </a:r>
            <a:r>
              <a:rPr lang="en-US" sz="1800" dirty="0" err="1"/>
              <a:t>Crutcher</a:t>
            </a:r>
            <a:r>
              <a:rPr lang="en-US" sz="1800" dirty="0"/>
              <a:t> (2008)</a:t>
            </a:r>
            <a:r>
              <a:rPr lang="en-US" sz="1800" dirty="0" smtClean="0"/>
              <a:t>: OH  observations with Arecibo</a:t>
            </a:r>
            <a:endParaRPr lang="en-US" sz="1800" dirty="0"/>
          </a:p>
        </p:txBody>
      </p:sp>
      <p:sp>
        <p:nvSpPr>
          <p:cNvPr id="2" name="TextBox 1"/>
          <p:cNvSpPr txBox="1"/>
          <p:nvPr/>
        </p:nvSpPr>
        <p:spPr>
          <a:xfrm>
            <a:off x="457200" y="1182469"/>
            <a:ext cx="8534400" cy="646331"/>
          </a:xfrm>
          <a:prstGeom prst="rect">
            <a:avLst/>
          </a:prstGeom>
          <a:noFill/>
        </p:spPr>
        <p:txBody>
          <a:bodyPr wrap="square" rtlCol="0">
            <a:spAutoFit/>
          </a:bodyPr>
          <a:lstStyle/>
          <a:p>
            <a:r>
              <a:rPr lang="en-US" sz="1800" dirty="0" smtClean="0"/>
              <a:t>Zeeman observations of N </a:t>
            </a:r>
            <a:r>
              <a:rPr lang="en-US" sz="1800" dirty="0" err="1" smtClean="0"/>
              <a:t>B</a:t>
            </a:r>
            <a:r>
              <a:rPr lang="en-US" sz="1800" baseline="-25000" dirty="0" err="1" smtClean="0"/>
              <a:t>los</a:t>
            </a:r>
            <a:r>
              <a:rPr lang="en-US" sz="1800" dirty="0" smtClean="0"/>
              <a:t> = column density x </a:t>
            </a:r>
            <a:r>
              <a:rPr lang="en-US" sz="1800" dirty="0" smtClean="0">
                <a:solidFill>
                  <a:srgbClr val="00FF22"/>
                </a:solidFill>
              </a:rPr>
              <a:t>density-weighted </a:t>
            </a:r>
            <a:r>
              <a:rPr lang="en-US" sz="1800" dirty="0" smtClean="0"/>
              <a:t>line-of-sight (los) field  in HI, OH and CN</a:t>
            </a:r>
            <a:endParaRPr lang="en-US" sz="1800" dirty="0"/>
          </a:p>
        </p:txBody>
      </p:sp>
      <p:sp>
        <p:nvSpPr>
          <p:cNvPr id="3" name="TextBox 2"/>
          <p:cNvSpPr txBox="1"/>
          <p:nvPr/>
        </p:nvSpPr>
        <p:spPr>
          <a:xfrm>
            <a:off x="1524000" y="5879068"/>
            <a:ext cx="5923280" cy="369332"/>
          </a:xfrm>
          <a:prstGeom prst="rect">
            <a:avLst/>
          </a:prstGeom>
          <a:noFill/>
        </p:spPr>
        <p:txBody>
          <a:bodyPr wrap="square" rtlCol="0">
            <a:spAutoFit/>
          </a:bodyPr>
          <a:lstStyle/>
          <a:p>
            <a:r>
              <a:rPr lang="en-US" sz="1800" dirty="0" smtClean="0"/>
              <a:t>Cores magnetically supercritical: </a:t>
            </a:r>
            <a:r>
              <a:rPr lang="en-US" sz="1800" dirty="0"/>
              <a:t>m</a:t>
            </a:r>
            <a:r>
              <a:rPr lang="en-US" sz="1800" dirty="0" smtClean="0"/>
              <a:t>edian </a:t>
            </a:r>
            <a:r>
              <a:rPr lang="en-US" sz="1800" dirty="0" err="1" smtClean="0">
                <a:cs typeface="Arial" charset="0"/>
              </a:rPr>
              <a:t>μ</a:t>
            </a:r>
            <a:r>
              <a:rPr lang="en-US" sz="1800" baseline="-6000" dirty="0" err="1" smtClean="0">
                <a:cs typeface="Arial" charset="0"/>
              </a:rPr>
              <a:t>Φ</a:t>
            </a:r>
            <a:r>
              <a:rPr lang="en-US" sz="1800" baseline="-6000" dirty="0" smtClean="0">
                <a:cs typeface="Arial" charset="0"/>
              </a:rPr>
              <a:t> </a:t>
            </a:r>
            <a:r>
              <a:rPr lang="en-US" sz="1800" dirty="0" smtClean="0">
                <a:cs typeface="Arial" charset="0"/>
              </a:rPr>
              <a:t>= 1.7-2.6</a:t>
            </a:r>
            <a:endParaRPr lang="en-US" sz="1800" dirty="0" smtClean="0"/>
          </a:p>
        </p:txBody>
      </p:sp>
      <p:sp>
        <p:nvSpPr>
          <p:cNvPr id="4" name="TextBox 3"/>
          <p:cNvSpPr txBox="1"/>
          <p:nvPr/>
        </p:nvSpPr>
        <p:spPr>
          <a:xfrm>
            <a:off x="1523999" y="6260068"/>
            <a:ext cx="2461623" cy="369332"/>
          </a:xfrm>
          <a:prstGeom prst="rect">
            <a:avLst/>
          </a:prstGeom>
          <a:noFill/>
        </p:spPr>
        <p:txBody>
          <a:bodyPr wrap="square" rtlCol="0">
            <a:spAutoFit/>
          </a:bodyPr>
          <a:lstStyle/>
          <a:p>
            <a:r>
              <a:rPr lang="en-US" sz="1800" dirty="0"/>
              <a:t>M</a:t>
            </a:r>
            <a:r>
              <a:rPr lang="en-US" sz="1800" dirty="0" smtClean="0">
                <a:cs typeface="Arial" charset="0"/>
              </a:rPr>
              <a:t>edian </a:t>
            </a:r>
            <a:r>
              <a:rPr lang="en-US" sz="1800" dirty="0" smtClean="0">
                <a:latin typeface="Apple Chancery"/>
                <a:cs typeface="Apple Chancery"/>
              </a:rPr>
              <a:t>M</a:t>
            </a:r>
            <a:r>
              <a:rPr lang="en-US" sz="1800" baseline="-25000" dirty="0">
                <a:cs typeface="Apple Chancery"/>
              </a:rPr>
              <a:t>A </a:t>
            </a:r>
            <a:r>
              <a:rPr lang="en-US" sz="1800" dirty="0">
                <a:cs typeface="Apple Chancery"/>
              </a:rPr>
              <a:t>=</a:t>
            </a:r>
            <a:r>
              <a:rPr lang="en-US" sz="1800" dirty="0" smtClean="0">
                <a:cs typeface="Apple Chancery"/>
              </a:rPr>
              <a:t>1.5</a:t>
            </a:r>
            <a:endParaRPr lang="en-US" sz="1800" dirty="0" smtClean="0"/>
          </a:p>
        </p:txBody>
      </p:sp>
      <p:sp>
        <p:nvSpPr>
          <p:cNvPr id="5" name="TextBox 4"/>
          <p:cNvSpPr txBox="1"/>
          <p:nvPr/>
        </p:nvSpPr>
        <p:spPr>
          <a:xfrm>
            <a:off x="1066800" y="1992868"/>
            <a:ext cx="8001000" cy="646331"/>
          </a:xfrm>
          <a:prstGeom prst="rect">
            <a:avLst/>
          </a:prstGeom>
          <a:noFill/>
        </p:spPr>
        <p:txBody>
          <a:bodyPr wrap="square" rtlCol="0">
            <a:spAutoFit/>
          </a:bodyPr>
          <a:lstStyle/>
          <a:p>
            <a:r>
              <a:rPr lang="en-US" sz="1800" dirty="0" smtClean="0"/>
              <a:t>Let  </a:t>
            </a:r>
            <a:r>
              <a:rPr lang="en-US" sz="1800" dirty="0" err="1" smtClean="0"/>
              <a:t>B</a:t>
            </a:r>
            <a:r>
              <a:rPr lang="en-US" sz="1800" baseline="-25000" dirty="0" err="1" smtClean="0"/>
              <a:t>tot</a:t>
            </a:r>
            <a:r>
              <a:rPr lang="en-US" sz="1800" dirty="0" smtClean="0"/>
              <a:t> = magnitude of the density-weighted total magnetic field from Zeeman observation, before projection along the los </a:t>
            </a:r>
            <a:endParaRPr lang="en-US" sz="1800" dirty="0"/>
          </a:p>
        </p:txBody>
      </p:sp>
      <p:sp>
        <p:nvSpPr>
          <p:cNvPr id="6" name="TextBox 5"/>
          <p:cNvSpPr txBox="1"/>
          <p:nvPr/>
        </p:nvSpPr>
        <p:spPr>
          <a:xfrm>
            <a:off x="457200" y="3181290"/>
            <a:ext cx="8534400" cy="400110"/>
          </a:xfrm>
          <a:prstGeom prst="rect">
            <a:avLst/>
          </a:prstGeom>
          <a:noFill/>
        </p:spPr>
        <p:txBody>
          <a:bodyPr wrap="square" rtlCol="0">
            <a:spAutoFit/>
          </a:bodyPr>
          <a:lstStyle/>
          <a:p>
            <a:r>
              <a:rPr lang="en-US" dirty="0" smtClean="0"/>
              <a:t>Recall that the atomic ISM is magnetically subcritical </a:t>
            </a:r>
            <a:endParaRPr lang="en-US" sz="1800" dirty="0"/>
          </a:p>
        </p:txBody>
      </p:sp>
      <p:sp>
        <p:nvSpPr>
          <p:cNvPr id="9" name="TextBox 8"/>
          <p:cNvSpPr txBox="1"/>
          <p:nvPr/>
        </p:nvSpPr>
        <p:spPr>
          <a:xfrm>
            <a:off x="457200" y="3638490"/>
            <a:ext cx="8077200" cy="400110"/>
          </a:xfrm>
          <a:prstGeom prst="rect">
            <a:avLst/>
          </a:prstGeom>
          <a:noFill/>
        </p:spPr>
        <p:txBody>
          <a:bodyPr wrap="square" rtlCol="0">
            <a:spAutoFit/>
          </a:bodyPr>
          <a:lstStyle/>
          <a:p>
            <a:r>
              <a:rPr lang="en-US" dirty="0" smtClean="0">
                <a:solidFill>
                  <a:srgbClr val="00FF22"/>
                </a:solidFill>
              </a:rPr>
              <a:t>However, molecular cloud cores are magnetically supercritical </a:t>
            </a:r>
            <a:endParaRPr lang="en-US" sz="1600" dirty="0">
              <a:solidFill>
                <a:srgbClr val="00FF22"/>
              </a:solidFill>
            </a:endParaRPr>
          </a:p>
        </p:txBody>
      </p:sp>
      <p:sp>
        <p:nvSpPr>
          <p:cNvPr id="10" name="TextBox 9"/>
          <p:cNvSpPr txBox="1"/>
          <p:nvPr/>
        </p:nvSpPr>
        <p:spPr>
          <a:xfrm>
            <a:off x="1066800" y="2678668"/>
            <a:ext cx="7162800" cy="369332"/>
          </a:xfrm>
          <a:prstGeom prst="rect">
            <a:avLst/>
          </a:prstGeom>
          <a:noFill/>
        </p:spPr>
        <p:txBody>
          <a:bodyPr wrap="square" rtlCol="0">
            <a:spAutoFit/>
          </a:bodyPr>
          <a:lstStyle/>
          <a:p>
            <a:r>
              <a:rPr lang="en-US" sz="1800" dirty="0" smtClean="0"/>
              <a:t>Then, since median </a:t>
            </a:r>
            <a:r>
              <a:rPr lang="en-US" sz="1800" dirty="0" err="1" smtClean="0"/>
              <a:t>cos</a:t>
            </a:r>
            <a:r>
              <a:rPr lang="en-US" sz="1800" dirty="0" smtClean="0"/>
              <a:t> theta=0.5,  median </a:t>
            </a:r>
            <a:r>
              <a:rPr lang="en-US" sz="1800" dirty="0" err="1" smtClean="0"/>
              <a:t>B</a:t>
            </a:r>
            <a:r>
              <a:rPr lang="en-US" sz="1800" baseline="-25000" dirty="0" err="1" smtClean="0"/>
              <a:t>tot</a:t>
            </a:r>
            <a:r>
              <a:rPr lang="en-US" sz="1800" baseline="-25000" dirty="0" smtClean="0"/>
              <a:t> </a:t>
            </a:r>
            <a:r>
              <a:rPr lang="en-US" sz="1800" dirty="0" smtClean="0"/>
              <a:t>= 2 x median </a:t>
            </a:r>
            <a:r>
              <a:rPr lang="en-US" sz="1800" dirty="0" err="1" smtClean="0"/>
              <a:t>B</a:t>
            </a:r>
            <a:r>
              <a:rPr lang="en-US" sz="1800" baseline="-25000" dirty="0" err="1" smtClean="0"/>
              <a:t>los</a:t>
            </a:r>
            <a:endParaRPr lang="en-US" sz="1800" dirty="0"/>
          </a:p>
        </p:txBody>
      </p:sp>
      <p:sp>
        <p:nvSpPr>
          <p:cNvPr id="11" name="TextBox 10"/>
          <p:cNvSpPr txBox="1"/>
          <p:nvPr/>
        </p:nvSpPr>
        <p:spPr>
          <a:xfrm>
            <a:off x="1066800" y="4126468"/>
            <a:ext cx="7543800" cy="369332"/>
          </a:xfrm>
          <a:prstGeom prst="rect">
            <a:avLst/>
          </a:prstGeom>
          <a:noFill/>
        </p:spPr>
        <p:txBody>
          <a:bodyPr wrap="square" rtlCol="0">
            <a:spAutoFit/>
          </a:bodyPr>
          <a:lstStyle/>
          <a:p>
            <a:r>
              <a:rPr lang="en-US" sz="1800" dirty="0" smtClean="0"/>
              <a:t>Theory:     GMCs have </a:t>
            </a:r>
            <a:r>
              <a:rPr lang="en-US" sz="1800" dirty="0" err="1" smtClean="0">
                <a:cs typeface="Arial" charset="0"/>
              </a:rPr>
              <a:t>μ</a:t>
            </a:r>
            <a:r>
              <a:rPr lang="en-US" sz="1800" baseline="-6000" dirty="0" err="1" smtClean="0">
                <a:cs typeface="Arial" charset="0"/>
              </a:rPr>
              <a:t>Φ</a:t>
            </a:r>
            <a:r>
              <a:rPr lang="en-US" sz="1800" baseline="-6000" dirty="0" smtClean="0">
                <a:cs typeface="Arial" charset="0"/>
              </a:rPr>
              <a:t> </a:t>
            </a:r>
            <a:r>
              <a:rPr lang="en-US" sz="1800" dirty="0" smtClean="0">
                <a:cs typeface="Arial" charset="0"/>
              </a:rPr>
              <a:t>~ 2   </a:t>
            </a:r>
            <a:r>
              <a:rPr lang="en-US" sz="1600" dirty="0">
                <a:cs typeface="Arial" charset="0"/>
              </a:rPr>
              <a:t>(</a:t>
            </a:r>
            <a:r>
              <a:rPr lang="en-US" sz="1600" dirty="0" smtClean="0">
                <a:cs typeface="Arial" charset="0"/>
              </a:rPr>
              <a:t>McKee 1989)</a:t>
            </a:r>
            <a:endParaRPr lang="en-US" sz="1600" dirty="0"/>
          </a:p>
        </p:txBody>
      </p:sp>
      <p:sp>
        <p:nvSpPr>
          <p:cNvPr id="12" name="TextBox 11"/>
          <p:cNvSpPr txBox="1"/>
          <p:nvPr/>
        </p:nvSpPr>
        <p:spPr>
          <a:xfrm>
            <a:off x="2124075" y="533400"/>
            <a:ext cx="4895850" cy="461665"/>
          </a:xfrm>
          <a:prstGeom prst="rect">
            <a:avLst/>
          </a:prstGeom>
          <a:noFill/>
        </p:spPr>
        <p:txBody>
          <a:bodyPr wrap="square" rtlCol="0">
            <a:spAutoFit/>
          </a:bodyPr>
          <a:lstStyle/>
          <a:p>
            <a:r>
              <a:rPr lang="en-US" sz="2400" dirty="0" smtClean="0">
                <a:solidFill>
                  <a:srgbClr val="FFE200"/>
                </a:solidFill>
              </a:rPr>
              <a:t>(1) Small Scales  </a:t>
            </a:r>
            <a:r>
              <a:rPr lang="en-US" dirty="0" smtClean="0">
                <a:solidFill>
                  <a:srgbClr val="FFE200"/>
                </a:solidFill>
              </a:rPr>
              <a:t>(</a:t>
            </a:r>
            <a:r>
              <a:rPr lang="en-US" dirty="0" err="1" smtClean="0">
                <a:solidFill>
                  <a:srgbClr val="FFE200"/>
                </a:solidFill>
              </a:rPr>
              <a:t>Crutcher</a:t>
            </a:r>
            <a:r>
              <a:rPr lang="en-US" dirty="0" smtClean="0">
                <a:solidFill>
                  <a:srgbClr val="FFE200"/>
                </a:solidFill>
              </a:rPr>
              <a:t> et al 2010)</a:t>
            </a:r>
            <a:endParaRPr lang="en-US" dirty="0">
              <a:solidFill>
                <a:srgbClr val="FFE2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6" grpId="0"/>
      <p:bldP spid="7" grpId="0"/>
      <p:bldP spid="3" grpId="0"/>
      <p:bldP spid="4" grpId="0"/>
      <p:bldP spid="6"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47813"/>
            <a:ext cx="830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smtClean="0"/>
              <a:t>For </a:t>
            </a:r>
            <a:r>
              <a:rPr lang="en-US" sz="1800" dirty="0" err="1" smtClean="0"/>
              <a:t>n</a:t>
            </a:r>
            <a:r>
              <a:rPr lang="en-US" sz="1800" baseline="-25000" dirty="0" err="1" smtClean="0"/>
              <a:t>H</a:t>
            </a:r>
            <a:r>
              <a:rPr lang="en-US" sz="1800" baseline="-25000" dirty="0" smtClean="0"/>
              <a:t> </a:t>
            </a:r>
            <a:r>
              <a:rPr lang="en-US" sz="1800" dirty="0" smtClean="0"/>
              <a:t>&gt; 300 cm</a:t>
            </a:r>
            <a:r>
              <a:rPr lang="en-US" sz="1800" baseline="30000" dirty="0" smtClean="0"/>
              <a:t>-3 </a:t>
            </a:r>
            <a:r>
              <a:rPr lang="en-US" sz="1800" dirty="0" smtClean="0"/>
              <a:t>(</a:t>
            </a:r>
            <a:r>
              <a:rPr lang="en-US" sz="1800" dirty="0" err="1" smtClean="0"/>
              <a:t>ie</a:t>
            </a:r>
            <a:r>
              <a:rPr lang="en-US" sz="1800" dirty="0" smtClean="0"/>
              <a:t>., excluding most HI data),  </a:t>
            </a:r>
            <a:r>
              <a:rPr lang="en-US" sz="1800" dirty="0" err="1" smtClean="0"/>
              <a:t>B</a:t>
            </a:r>
            <a:r>
              <a:rPr lang="en-US" sz="1800" baseline="-25000" dirty="0" err="1" smtClean="0"/>
              <a:t>tot</a:t>
            </a:r>
            <a:r>
              <a:rPr lang="en-US" sz="1800" dirty="0" smtClean="0"/>
              <a:t> </a:t>
            </a:r>
            <a:r>
              <a:rPr lang="en-US" sz="1800" dirty="0"/>
              <a:t>varies as  </a:t>
            </a:r>
            <a:r>
              <a:rPr lang="en-US" sz="1800" dirty="0" err="1" smtClean="0"/>
              <a:t>n</a:t>
            </a:r>
            <a:r>
              <a:rPr lang="en-US" sz="1800" baseline="-25000" dirty="0" err="1" smtClean="0"/>
              <a:t>H</a:t>
            </a:r>
            <a:r>
              <a:rPr lang="en-US" sz="1800" baseline="-25000" dirty="0" smtClean="0"/>
              <a:t> </a:t>
            </a:r>
            <a:r>
              <a:rPr lang="en-US" sz="1800" baseline="30000" dirty="0" smtClean="0"/>
              <a:t>α</a:t>
            </a:r>
            <a:r>
              <a:rPr lang="en-US" sz="1800" dirty="0" smtClean="0"/>
              <a:t>  </a:t>
            </a:r>
            <a:r>
              <a:rPr lang="en-US" sz="1800" dirty="0"/>
              <a:t>with α ≈ 0.65</a:t>
            </a:r>
            <a:endParaRPr lang="en-US" sz="1800" baseline="30000" dirty="0"/>
          </a:p>
        </p:txBody>
      </p:sp>
      <p:sp>
        <p:nvSpPr>
          <p:cNvPr id="4" name="TextBox 3"/>
          <p:cNvSpPr txBox="1">
            <a:spLocks noChangeArrowheads="1"/>
          </p:cNvSpPr>
          <p:nvPr/>
        </p:nvSpPr>
        <p:spPr bwMode="auto">
          <a:xfrm>
            <a:off x="673100" y="5562600"/>
            <a:ext cx="845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err="1" smtClean="0"/>
              <a:t>B</a:t>
            </a:r>
            <a:r>
              <a:rPr lang="en-US" sz="1800" baseline="-25000" dirty="0" err="1" smtClean="0"/>
              <a:t>tot</a:t>
            </a:r>
            <a:r>
              <a:rPr lang="en-US" sz="1800" dirty="0" smtClean="0"/>
              <a:t>/n</a:t>
            </a:r>
            <a:r>
              <a:rPr lang="en-US" sz="1800" baseline="-25000" dirty="0" smtClean="0"/>
              <a:t>H</a:t>
            </a:r>
            <a:r>
              <a:rPr lang="en-US" sz="1800" baseline="30000" dirty="0" smtClean="0"/>
              <a:t>0.65 </a:t>
            </a:r>
            <a:r>
              <a:rPr lang="en-US" sz="1800" dirty="0"/>
              <a:t>uniformly distributed from </a:t>
            </a:r>
            <a:r>
              <a:rPr lang="en-US" sz="1800" dirty="0" smtClean="0"/>
              <a:t>f </a:t>
            </a:r>
            <a:r>
              <a:rPr lang="en-US" sz="1800" dirty="0" err="1" smtClean="0"/>
              <a:t>B</a:t>
            </a:r>
            <a:r>
              <a:rPr lang="en-US" sz="1800" baseline="-25000" dirty="0" err="1" smtClean="0"/>
              <a:t>max</a:t>
            </a:r>
            <a:r>
              <a:rPr lang="en-US" sz="1800" dirty="0" smtClean="0"/>
              <a:t>/n</a:t>
            </a:r>
            <a:r>
              <a:rPr lang="en-US" sz="1800" baseline="-25000" dirty="0" smtClean="0"/>
              <a:t>H</a:t>
            </a:r>
            <a:r>
              <a:rPr lang="en-US" sz="1800" baseline="30000" dirty="0" smtClean="0"/>
              <a:t>0.65</a:t>
            </a:r>
            <a:r>
              <a:rPr lang="en-US" sz="1800" baseline="-25000" dirty="0" smtClean="0"/>
              <a:t>    </a:t>
            </a:r>
            <a:r>
              <a:rPr lang="en-US" sz="1800" dirty="0" smtClean="0"/>
              <a:t>to </a:t>
            </a:r>
            <a:r>
              <a:rPr lang="en-US" sz="1800" dirty="0" err="1" smtClean="0"/>
              <a:t>B</a:t>
            </a:r>
            <a:r>
              <a:rPr lang="en-US" sz="1800" baseline="-25000" dirty="0" err="1" smtClean="0"/>
              <a:t>max</a:t>
            </a:r>
            <a:r>
              <a:rPr lang="en-US" sz="1800" dirty="0" smtClean="0"/>
              <a:t>/n</a:t>
            </a:r>
            <a:r>
              <a:rPr lang="en-US" sz="1800" baseline="-25000" dirty="0" smtClean="0"/>
              <a:t>H</a:t>
            </a:r>
            <a:r>
              <a:rPr lang="en-US" sz="1800" baseline="30000" dirty="0" smtClean="0"/>
              <a:t>0.65  </a:t>
            </a:r>
            <a:r>
              <a:rPr lang="en-US" sz="1800" dirty="0" smtClean="0"/>
              <a:t>with f ≈ 0.03</a:t>
            </a:r>
            <a:endParaRPr lang="en-US" sz="1800" dirty="0"/>
          </a:p>
        </p:txBody>
      </p:sp>
      <p:sp>
        <p:nvSpPr>
          <p:cNvPr id="5" name="TextBox 4"/>
          <p:cNvSpPr txBox="1">
            <a:spLocks noChangeArrowheads="1"/>
          </p:cNvSpPr>
          <p:nvPr/>
        </p:nvSpPr>
        <p:spPr bwMode="auto">
          <a:xfrm>
            <a:off x="1041400" y="1905000"/>
            <a:ext cx="795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r>
              <a:rPr lang="en-US" sz="1800" dirty="0" smtClean="0"/>
              <a:t>Note: this describes </a:t>
            </a:r>
            <a:r>
              <a:rPr lang="en-US" sz="1800" dirty="0" err="1" smtClean="0"/>
              <a:t>B</a:t>
            </a:r>
            <a:r>
              <a:rPr lang="en-US" sz="1800" baseline="-25000" dirty="0" err="1" smtClean="0"/>
              <a:t>tot</a:t>
            </a:r>
            <a:r>
              <a:rPr lang="en-US" sz="1800" dirty="0" smtClean="0"/>
              <a:t> for a clump as a function of its average density, not the variation of B within an individual clump.</a:t>
            </a:r>
            <a:endParaRPr lang="en-US" sz="1800" dirty="0"/>
          </a:p>
        </p:txBody>
      </p:sp>
      <p:pic>
        <p:nvPicPr>
          <p:cNvPr id="6" name="Picture 5" descr="Screen Shot 2013-02-20 at 11.55.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667000"/>
            <a:ext cx="3810000" cy="2863070"/>
          </a:xfrm>
          <a:prstGeom prst="rect">
            <a:avLst/>
          </a:prstGeom>
        </p:spPr>
      </p:pic>
      <p:sp>
        <p:nvSpPr>
          <p:cNvPr id="7" name="TextBox 6"/>
          <p:cNvSpPr txBox="1"/>
          <p:nvPr/>
        </p:nvSpPr>
        <p:spPr>
          <a:xfrm>
            <a:off x="571500" y="152400"/>
            <a:ext cx="8001000" cy="400110"/>
          </a:xfrm>
          <a:prstGeom prst="rect">
            <a:avLst/>
          </a:prstGeom>
          <a:noFill/>
        </p:spPr>
        <p:txBody>
          <a:bodyPr wrap="square" rtlCol="0">
            <a:spAutoFit/>
          </a:bodyPr>
          <a:lstStyle/>
          <a:p>
            <a:r>
              <a:rPr lang="en-US" dirty="0" smtClean="0">
                <a:solidFill>
                  <a:srgbClr val="00FF22"/>
                </a:solidFill>
              </a:rPr>
              <a:t>Analysis of Zeeman observations suggests uniform distribution of </a:t>
            </a:r>
            <a:r>
              <a:rPr lang="en-US" dirty="0" err="1" smtClean="0">
                <a:solidFill>
                  <a:srgbClr val="00FF22"/>
                </a:solidFill>
              </a:rPr>
              <a:t>B</a:t>
            </a:r>
            <a:r>
              <a:rPr lang="en-US" baseline="-25000" dirty="0" err="1" smtClean="0">
                <a:solidFill>
                  <a:srgbClr val="00FF22"/>
                </a:solidFill>
              </a:rPr>
              <a:t>tot</a:t>
            </a:r>
            <a:endParaRPr lang="en-US" dirty="0">
              <a:solidFill>
                <a:srgbClr val="00FF22"/>
              </a:solidFill>
            </a:endParaRPr>
          </a:p>
        </p:txBody>
      </p:sp>
      <p:sp>
        <p:nvSpPr>
          <p:cNvPr id="8" name="TextBox 7"/>
          <p:cNvSpPr txBox="1"/>
          <p:nvPr/>
        </p:nvSpPr>
        <p:spPr>
          <a:xfrm>
            <a:off x="152400" y="838200"/>
            <a:ext cx="8763000" cy="369332"/>
          </a:xfrm>
          <a:prstGeom prst="rect">
            <a:avLst/>
          </a:prstGeom>
          <a:noFill/>
        </p:spPr>
        <p:txBody>
          <a:bodyPr wrap="square" rtlCol="0">
            <a:spAutoFit/>
          </a:bodyPr>
          <a:lstStyle/>
          <a:p>
            <a:r>
              <a:rPr lang="en-US" sz="1800" dirty="0" smtClean="0"/>
              <a:t>Use Bayesian analysis to include the majority of points with only upper limits on </a:t>
            </a:r>
            <a:r>
              <a:rPr lang="en-US" sz="1800" dirty="0" err="1" smtClean="0"/>
              <a:t>B</a:t>
            </a:r>
            <a:r>
              <a:rPr lang="en-US" sz="1800" baseline="-25000" dirty="0" err="1" smtClean="0"/>
              <a:t>los</a:t>
            </a:r>
            <a:endParaRPr lang="en-US" sz="1800" dirty="0"/>
          </a:p>
        </p:txBody>
      </p:sp>
      <p:sp>
        <p:nvSpPr>
          <p:cNvPr id="9" name="TextBox 8"/>
          <p:cNvSpPr txBox="1"/>
          <p:nvPr/>
        </p:nvSpPr>
        <p:spPr>
          <a:xfrm>
            <a:off x="152400" y="1219200"/>
            <a:ext cx="2133600" cy="400110"/>
          </a:xfrm>
          <a:prstGeom prst="rect">
            <a:avLst/>
          </a:prstGeom>
          <a:noFill/>
        </p:spPr>
        <p:txBody>
          <a:bodyPr wrap="square" rtlCol="0">
            <a:spAutoFit/>
          </a:bodyPr>
          <a:lstStyle/>
          <a:p>
            <a:r>
              <a:rPr lang="en-US" dirty="0" smtClean="0">
                <a:solidFill>
                  <a:srgbClr val="00FF22"/>
                </a:solidFill>
              </a:rPr>
              <a:t>Results</a:t>
            </a:r>
            <a:r>
              <a:rPr lang="en-US" dirty="0" smtClean="0"/>
              <a:t>:</a:t>
            </a:r>
            <a:endParaRPr lang="en-US" dirty="0"/>
          </a:p>
        </p:txBody>
      </p:sp>
      <p:sp>
        <p:nvSpPr>
          <p:cNvPr id="10" name="TextBox 9"/>
          <p:cNvSpPr txBox="1"/>
          <p:nvPr/>
        </p:nvSpPr>
        <p:spPr>
          <a:xfrm>
            <a:off x="1371600" y="5943600"/>
            <a:ext cx="6934200" cy="369332"/>
          </a:xfrm>
          <a:prstGeom prst="rect">
            <a:avLst/>
          </a:prstGeom>
          <a:noFill/>
        </p:spPr>
        <p:txBody>
          <a:bodyPr wrap="square" rtlCol="0">
            <a:spAutoFit/>
          </a:bodyPr>
          <a:lstStyle/>
          <a:p>
            <a:r>
              <a:rPr lang="en-US" sz="1800" dirty="0" smtClean="0"/>
              <a:t>Much better fit than delta function distribution for </a:t>
            </a:r>
            <a:r>
              <a:rPr lang="en-US" sz="1800" dirty="0" err="1" smtClean="0"/>
              <a:t>B</a:t>
            </a:r>
            <a:r>
              <a:rPr lang="en-US" sz="1800" baseline="-25000" dirty="0" err="1" smtClean="0"/>
              <a:t>tot</a:t>
            </a:r>
            <a:r>
              <a:rPr lang="en-US" sz="1800" dirty="0" smtClean="0"/>
              <a:t>/n</a:t>
            </a:r>
            <a:r>
              <a:rPr lang="en-US" sz="1800" baseline="-25000" dirty="0" smtClean="0"/>
              <a:t>H</a:t>
            </a:r>
            <a:r>
              <a:rPr lang="en-US" sz="1800" baseline="30000" dirty="0" smtClean="0"/>
              <a:t>0.65 </a:t>
            </a:r>
            <a:endParaRPr lang="en-US" sz="1800" dirty="0"/>
          </a:p>
        </p:txBody>
      </p:sp>
      <p:sp>
        <p:nvSpPr>
          <p:cNvPr id="11" name="TextBox 10"/>
          <p:cNvSpPr txBox="1"/>
          <p:nvPr/>
        </p:nvSpPr>
        <p:spPr>
          <a:xfrm>
            <a:off x="381000" y="6324600"/>
            <a:ext cx="7696200" cy="400110"/>
          </a:xfrm>
          <a:prstGeom prst="rect">
            <a:avLst/>
          </a:prstGeom>
          <a:noFill/>
        </p:spPr>
        <p:txBody>
          <a:bodyPr wrap="square" rtlCol="0">
            <a:spAutoFit/>
          </a:bodyPr>
          <a:lstStyle/>
          <a:p>
            <a:r>
              <a:rPr lang="en-US" dirty="0" smtClean="0">
                <a:solidFill>
                  <a:srgbClr val="00FF22"/>
                </a:solidFill>
              </a:rPr>
              <a:t>Implies significant fraction of volume of ISM has low magnetic field</a:t>
            </a:r>
            <a:endParaRPr lang="en-US" dirty="0">
              <a:solidFill>
                <a:srgbClr val="00FF22"/>
              </a:solidFill>
            </a:endParaRPr>
          </a:p>
        </p:txBody>
      </p:sp>
      <p:sp>
        <p:nvSpPr>
          <p:cNvPr id="2" name="TextBox 1"/>
          <p:cNvSpPr txBox="1"/>
          <p:nvPr/>
        </p:nvSpPr>
        <p:spPr>
          <a:xfrm>
            <a:off x="6934200" y="457200"/>
            <a:ext cx="1981200" cy="369332"/>
          </a:xfrm>
          <a:prstGeom prst="rect">
            <a:avLst/>
          </a:prstGeom>
          <a:noFill/>
        </p:spPr>
        <p:txBody>
          <a:bodyPr wrap="square" rtlCol="0">
            <a:spAutoFit/>
          </a:bodyPr>
          <a:lstStyle/>
          <a:p>
            <a:r>
              <a:rPr lang="en-US" sz="1800" dirty="0" smtClean="0"/>
              <a:t>(</a:t>
            </a:r>
            <a:r>
              <a:rPr lang="en-US" sz="1800" dirty="0" err="1" smtClean="0"/>
              <a:t>Crutcher</a:t>
            </a:r>
            <a:r>
              <a:rPr lang="en-US" sz="1800" dirty="0" smtClean="0"/>
              <a:t>+ 2010)</a:t>
            </a:r>
            <a:endParaRPr lang="en-US" sz="1800" dirty="0"/>
          </a:p>
        </p:txBody>
      </p:sp>
    </p:spTree>
    <p:extLst>
      <p:ext uri="{BB962C8B-B14F-4D97-AF65-F5344CB8AC3E}">
        <p14:creationId xmlns:p14="http://schemas.microsoft.com/office/powerpoint/2010/main" val="1485059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304800"/>
            <a:ext cx="7924800" cy="461665"/>
          </a:xfrm>
          <a:prstGeom prst="rect">
            <a:avLst/>
          </a:prstGeom>
        </p:spPr>
        <p:txBody>
          <a:bodyPr wrap="square">
            <a:spAutoFit/>
          </a:bodyPr>
          <a:lstStyle/>
          <a:p>
            <a:r>
              <a:rPr lang="en-US" sz="2400" dirty="0" smtClean="0">
                <a:solidFill>
                  <a:srgbClr val="FFE200"/>
                </a:solidFill>
              </a:rPr>
              <a:t>II. </a:t>
            </a:r>
            <a:r>
              <a:rPr lang="en-US" sz="2400" dirty="0">
                <a:solidFill>
                  <a:srgbClr val="FFE200"/>
                </a:solidFill>
              </a:rPr>
              <a:t>Observations of Magnetic Fields in Molecular Clouds:</a:t>
            </a:r>
          </a:p>
        </p:txBody>
      </p:sp>
      <p:sp>
        <p:nvSpPr>
          <p:cNvPr id="5" name="TextBox 4"/>
          <p:cNvSpPr txBox="1"/>
          <p:nvPr/>
        </p:nvSpPr>
        <p:spPr>
          <a:xfrm>
            <a:off x="1181100" y="762000"/>
            <a:ext cx="6781800" cy="461665"/>
          </a:xfrm>
          <a:prstGeom prst="rect">
            <a:avLst/>
          </a:prstGeom>
          <a:noFill/>
        </p:spPr>
        <p:txBody>
          <a:bodyPr wrap="square" rtlCol="0">
            <a:spAutoFit/>
          </a:bodyPr>
          <a:lstStyle/>
          <a:p>
            <a:r>
              <a:rPr lang="en-US" sz="2400" dirty="0" smtClean="0">
                <a:solidFill>
                  <a:srgbClr val="FFE200"/>
                </a:solidFill>
              </a:rPr>
              <a:t>(2) New Results from </a:t>
            </a:r>
            <a:r>
              <a:rPr lang="en-US" sz="2400" dirty="0" err="1" smtClean="0">
                <a:solidFill>
                  <a:srgbClr val="FFE200"/>
                </a:solidFill>
              </a:rPr>
              <a:t>Crutcher</a:t>
            </a:r>
            <a:r>
              <a:rPr lang="en-US" sz="2400" dirty="0" smtClean="0">
                <a:solidFill>
                  <a:srgbClr val="FFE200"/>
                </a:solidFill>
              </a:rPr>
              <a:t> et al. Data (LMK)</a:t>
            </a:r>
            <a:endParaRPr lang="en-US" sz="2400" dirty="0">
              <a:solidFill>
                <a:srgbClr val="FFE200"/>
              </a:solidFill>
            </a:endParaRPr>
          </a:p>
        </p:txBody>
      </p:sp>
      <p:sp>
        <p:nvSpPr>
          <p:cNvPr id="6" name="TextBox 5"/>
          <p:cNvSpPr txBox="1"/>
          <p:nvPr/>
        </p:nvSpPr>
        <p:spPr>
          <a:xfrm>
            <a:off x="533400" y="1524000"/>
            <a:ext cx="8305800" cy="400110"/>
          </a:xfrm>
          <a:prstGeom prst="rect">
            <a:avLst/>
          </a:prstGeom>
          <a:noFill/>
        </p:spPr>
        <p:txBody>
          <a:bodyPr wrap="square" rtlCol="0">
            <a:spAutoFit/>
          </a:bodyPr>
          <a:lstStyle/>
          <a:p>
            <a:r>
              <a:rPr lang="en-US" dirty="0" smtClean="0"/>
              <a:t>Analyze measured line-of-sight (los) fields instead of inferred total fields</a:t>
            </a:r>
            <a:endParaRPr lang="en-US" dirty="0"/>
          </a:p>
        </p:txBody>
      </p:sp>
      <p:sp>
        <p:nvSpPr>
          <p:cNvPr id="7" name="TextBox 6"/>
          <p:cNvSpPr txBox="1"/>
          <p:nvPr/>
        </p:nvSpPr>
        <p:spPr>
          <a:xfrm>
            <a:off x="533400" y="3028890"/>
            <a:ext cx="7162800" cy="400110"/>
          </a:xfrm>
          <a:prstGeom prst="rect">
            <a:avLst/>
          </a:prstGeom>
          <a:noFill/>
        </p:spPr>
        <p:txBody>
          <a:bodyPr wrap="square" rtlCol="0">
            <a:spAutoFit/>
          </a:bodyPr>
          <a:lstStyle/>
          <a:p>
            <a:r>
              <a:rPr lang="en-US" dirty="0" smtClean="0"/>
              <a:t>Density scaling: </a:t>
            </a:r>
            <a:r>
              <a:rPr lang="en-US" dirty="0" err="1" smtClean="0"/>
              <a:t>B</a:t>
            </a:r>
            <a:r>
              <a:rPr lang="en-US" baseline="-25000" dirty="0" err="1" smtClean="0"/>
              <a:t>los</a:t>
            </a:r>
            <a:r>
              <a:rPr lang="en-US" dirty="0" smtClean="0"/>
              <a:t> varies as density</a:t>
            </a:r>
            <a:r>
              <a:rPr lang="en-US" baseline="30000" dirty="0" smtClean="0"/>
              <a:t>α</a:t>
            </a:r>
            <a:r>
              <a:rPr lang="en-US" dirty="0" smtClean="0"/>
              <a:t>, with α = 0.63 ± 0.07</a:t>
            </a:r>
            <a:endParaRPr lang="en-US" baseline="30000" dirty="0"/>
          </a:p>
        </p:txBody>
      </p:sp>
      <p:sp>
        <p:nvSpPr>
          <p:cNvPr id="8" name="TextBox 7"/>
          <p:cNvSpPr txBox="1"/>
          <p:nvPr/>
        </p:nvSpPr>
        <p:spPr>
          <a:xfrm>
            <a:off x="1143000" y="3562290"/>
            <a:ext cx="6324600" cy="400110"/>
          </a:xfrm>
          <a:prstGeom prst="rect">
            <a:avLst/>
          </a:prstGeom>
          <a:noFill/>
        </p:spPr>
        <p:txBody>
          <a:bodyPr wrap="square" rtlCol="0">
            <a:spAutoFit/>
          </a:bodyPr>
          <a:lstStyle/>
          <a:p>
            <a:r>
              <a:rPr lang="en-US" dirty="0" smtClean="0"/>
              <a:t>Confirms </a:t>
            </a:r>
            <a:r>
              <a:rPr lang="en-US" dirty="0" err="1" smtClean="0"/>
              <a:t>Crutcher</a:t>
            </a:r>
            <a:r>
              <a:rPr lang="en-US" dirty="0" smtClean="0"/>
              <a:t> et al result that α(</a:t>
            </a:r>
            <a:r>
              <a:rPr lang="en-US" dirty="0" err="1" smtClean="0"/>
              <a:t>B</a:t>
            </a:r>
            <a:r>
              <a:rPr lang="en-US" baseline="-25000" dirty="0" err="1" smtClean="0"/>
              <a:t>tot</a:t>
            </a:r>
            <a:r>
              <a:rPr lang="en-US" dirty="0" smtClean="0"/>
              <a:t>) = 0.65</a:t>
            </a:r>
            <a:endParaRPr lang="en-US" dirty="0"/>
          </a:p>
        </p:txBody>
      </p:sp>
      <p:sp>
        <p:nvSpPr>
          <p:cNvPr id="9" name="TextBox 8"/>
          <p:cNvSpPr txBox="1"/>
          <p:nvPr/>
        </p:nvSpPr>
        <p:spPr>
          <a:xfrm>
            <a:off x="533400" y="4324290"/>
            <a:ext cx="8534400" cy="400110"/>
          </a:xfrm>
          <a:prstGeom prst="rect">
            <a:avLst/>
          </a:prstGeom>
          <a:noFill/>
        </p:spPr>
        <p:txBody>
          <a:bodyPr wrap="square" rtlCol="0">
            <a:spAutoFit/>
          </a:bodyPr>
          <a:lstStyle/>
          <a:p>
            <a:r>
              <a:rPr lang="en-US" dirty="0" smtClean="0"/>
              <a:t>Magnitude of </a:t>
            </a:r>
            <a:r>
              <a:rPr lang="en-US" dirty="0" err="1" smtClean="0"/>
              <a:t>B</a:t>
            </a:r>
            <a:r>
              <a:rPr lang="en-US" baseline="-25000" dirty="0" err="1" smtClean="0"/>
              <a:t>los</a:t>
            </a:r>
            <a:r>
              <a:rPr lang="en-US" dirty="0" smtClean="0"/>
              <a:t>:   &lt;</a:t>
            </a:r>
            <a:r>
              <a:rPr lang="en-US" dirty="0" err="1" smtClean="0"/>
              <a:t>B</a:t>
            </a:r>
            <a:r>
              <a:rPr lang="en-US" baseline="-25000" dirty="0" err="1" smtClean="0"/>
              <a:t>los</a:t>
            </a:r>
            <a:r>
              <a:rPr lang="en-US" dirty="0" smtClean="0"/>
              <a:t>&gt; (n) ≈ 21 n</a:t>
            </a:r>
            <a:r>
              <a:rPr lang="en-US" baseline="-25000" dirty="0" smtClean="0"/>
              <a:t>4</a:t>
            </a:r>
            <a:r>
              <a:rPr lang="en-US" baseline="30000" dirty="0" smtClean="0"/>
              <a:t>0.65</a:t>
            </a:r>
            <a:r>
              <a:rPr lang="en-US" dirty="0" smtClean="0"/>
              <a:t>   </a:t>
            </a:r>
            <a:r>
              <a:rPr lang="en-US" dirty="0" err="1" smtClean="0"/>
              <a:t>μG</a:t>
            </a:r>
            <a:r>
              <a:rPr lang="en-US" dirty="0" smtClean="0"/>
              <a:t>  adopting </a:t>
            </a:r>
            <a:r>
              <a:rPr lang="en-US" dirty="0" err="1" smtClean="0"/>
              <a:t>Crutcher</a:t>
            </a:r>
            <a:r>
              <a:rPr lang="en-US" dirty="0" smtClean="0"/>
              <a:t> α</a:t>
            </a:r>
            <a:endParaRPr lang="en-US" dirty="0"/>
          </a:p>
        </p:txBody>
      </p:sp>
      <p:sp>
        <p:nvSpPr>
          <p:cNvPr id="11" name="TextBox 10"/>
          <p:cNvSpPr txBox="1"/>
          <p:nvPr/>
        </p:nvSpPr>
        <p:spPr>
          <a:xfrm>
            <a:off x="533400" y="5181600"/>
            <a:ext cx="8077200" cy="707886"/>
          </a:xfrm>
          <a:prstGeom prst="rect">
            <a:avLst/>
          </a:prstGeom>
          <a:noFill/>
        </p:spPr>
        <p:txBody>
          <a:bodyPr wrap="square" rtlCol="0">
            <a:spAutoFit/>
          </a:bodyPr>
          <a:lstStyle/>
          <a:p>
            <a:r>
              <a:rPr lang="en-US" dirty="0" smtClean="0"/>
              <a:t>Since &lt;</a:t>
            </a:r>
            <a:r>
              <a:rPr lang="en-US" dirty="0" err="1" smtClean="0"/>
              <a:t>B</a:t>
            </a:r>
            <a:r>
              <a:rPr lang="en-US" baseline="-25000" dirty="0" err="1" smtClean="0"/>
              <a:t>tot</a:t>
            </a:r>
            <a:r>
              <a:rPr lang="en-US" dirty="0" smtClean="0"/>
              <a:t>&gt; = 2 &lt;</a:t>
            </a:r>
            <a:r>
              <a:rPr lang="en-US" dirty="0" err="1" smtClean="0"/>
              <a:t>B</a:t>
            </a:r>
            <a:r>
              <a:rPr lang="en-US" baseline="-25000" dirty="0" err="1" smtClean="0"/>
              <a:t>los</a:t>
            </a:r>
            <a:r>
              <a:rPr lang="en-US" dirty="0" smtClean="0"/>
              <a:t>&gt;, it follows that the average field in molecular clumps in the ISM is</a:t>
            </a:r>
          </a:p>
        </p:txBody>
      </p:sp>
      <p:sp>
        <p:nvSpPr>
          <p:cNvPr id="12" name="TextBox 11"/>
          <p:cNvSpPr txBox="1"/>
          <p:nvPr/>
        </p:nvSpPr>
        <p:spPr>
          <a:xfrm>
            <a:off x="2743200" y="6096000"/>
            <a:ext cx="2971800" cy="400110"/>
          </a:xfrm>
          <a:prstGeom prst="rect">
            <a:avLst/>
          </a:prstGeom>
          <a:noFill/>
        </p:spPr>
        <p:txBody>
          <a:bodyPr wrap="square" rtlCol="0">
            <a:spAutoFit/>
          </a:bodyPr>
          <a:lstStyle/>
          <a:p>
            <a:r>
              <a:rPr lang="en-US" dirty="0" smtClean="0">
                <a:solidFill>
                  <a:srgbClr val="00FF22"/>
                </a:solidFill>
              </a:rPr>
              <a:t>&lt;</a:t>
            </a:r>
            <a:r>
              <a:rPr lang="en-US" dirty="0" err="1" smtClean="0">
                <a:solidFill>
                  <a:srgbClr val="00FF22"/>
                </a:solidFill>
              </a:rPr>
              <a:t>B</a:t>
            </a:r>
            <a:r>
              <a:rPr lang="en-US" baseline="-25000" dirty="0" err="1" smtClean="0">
                <a:solidFill>
                  <a:srgbClr val="00FF22"/>
                </a:solidFill>
              </a:rPr>
              <a:t>tot</a:t>
            </a:r>
            <a:r>
              <a:rPr lang="en-US" dirty="0" smtClean="0">
                <a:solidFill>
                  <a:srgbClr val="00FF22"/>
                </a:solidFill>
              </a:rPr>
              <a:t>&gt; ≈ 43 n</a:t>
            </a:r>
            <a:r>
              <a:rPr lang="en-US" baseline="-25000" dirty="0" smtClean="0">
                <a:solidFill>
                  <a:srgbClr val="00FF22"/>
                </a:solidFill>
              </a:rPr>
              <a:t>4</a:t>
            </a:r>
            <a:r>
              <a:rPr lang="en-US" baseline="30000" dirty="0" smtClean="0">
                <a:solidFill>
                  <a:srgbClr val="00FF22"/>
                </a:solidFill>
              </a:rPr>
              <a:t>0.65  </a:t>
            </a:r>
            <a:r>
              <a:rPr lang="en-US" dirty="0" smtClean="0">
                <a:solidFill>
                  <a:srgbClr val="00FF22"/>
                </a:solidFill>
              </a:rPr>
              <a:t>  </a:t>
            </a:r>
            <a:r>
              <a:rPr lang="en-US" dirty="0" err="1" smtClean="0">
                <a:solidFill>
                  <a:srgbClr val="00FF22"/>
                </a:solidFill>
              </a:rPr>
              <a:t>μG</a:t>
            </a:r>
            <a:endParaRPr lang="en-US" dirty="0">
              <a:solidFill>
                <a:srgbClr val="00FF22"/>
              </a:solidFill>
            </a:endParaRPr>
          </a:p>
        </p:txBody>
      </p:sp>
      <p:sp>
        <p:nvSpPr>
          <p:cNvPr id="13" name="TextBox 12"/>
          <p:cNvSpPr txBox="1"/>
          <p:nvPr/>
        </p:nvSpPr>
        <p:spPr>
          <a:xfrm>
            <a:off x="1066800" y="2035314"/>
            <a:ext cx="7696200" cy="707886"/>
          </a:xfrm>
          <a:prstGeom prst="rect">
            <a:avLst/>
          </a:prstGeom>
          <a:noFill/>
        </p:spPr>
        <p:txBody>
          <a:bodyPr wrap="square" rtlCol="0">
            <a:spAutoFit/>
          </a:bodyPr>
          <a:lstStyle/>
          <a:p>
            <a:r>
              <a:rPr lang="en-US" dirty="0" smtClean="0"/>
              <a:t>Numerical experiment confirms that must treat all data equally, including data &lt; 2 sigma (41 of 68 observed cores)</a:t>
            </a:r>
            <a:endParaRPr lang="en-US" dirty="0"/>
          </a:p>
        </p:txBody>
      </p:sp>
    </p:spTree>
    <p:extLst>
      <p:ext uri="{BB962C8B-B14F-4D97-AF65-F5344CB8AC3E}">
        <p14:creationId xmlns:p14="http://schemas.microsoft.com/office/powerpoint/2010/main" val="986364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346075" y="228600"/>
            <a:ext cx="8451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r>
              <a:rPr lang="en-US" sz="2400" b="1" dirty="0" smtClean="0">
                <a:solidFill>
                  <a:srgbClr val="FFE200"/>
                </a:solidFill>
              </a:rPr>
              <a:t>III. Observing Interstellar Magnetic Fields on a Computer</a:t>
            </a:r>
            <a:endParaRPr lang="en-US" sz="2400" b="1" dirty="0">
              <a:solidFill>
                <a:srgbClr val="FFE200"/>
              </a:solidFill>
            </a:endParaRPr>
          </a:p>
        </p:txBody>
      </p:sp>
      <p:sp>
        <p:nvSpPr>
          <p:cNvPr id="3" name="TextBox 2"/>
          <p:cNvSpPr txBox="1"/>
          <p:nvPr/>
        </p:nvSpPr>
        <p:spPr>
          <a:xfrm>
            <a:off x="5943600" y="621268"/>
            <a:ext cx="3124200" cy="369332"/>
          </a:xfrm>
          <a:prstGeom prst="rect">
            <a:avLst/>
          </a:prstGeom>
          <a:noFill/>
        </p:spPr>
        <p:txBody>
          <a:bodyPr wrap="square" rtlCol="0">
            <a:spAutoFit/>
          </a:bodyPr>
          <a:lstStyle/>
          <a:p>
            <a:r>
              <a:rPr lang="en-US" sz="1600" dirty="0" smtClean="0"/>
              <a:t>(P-S Li, CFM, &amp; R. Klein--LMK</a:t>
            </a:r>
            <a:r>
              <a:rPr lang="en-US" sz="1800" dirty="0" smtClean="0"/>
              <a:t>)</a:t>
            </a:r>
            <a:endParaRPr lang="en-US" sz="1800" dirty="0"/>
          </a:p>
        </p:txBody>
      </p:sp>
      <p:sp>
        <p:nvSpPr>
          <p:cNvPr id="11" name="TextBox 10"/>
          <p:cNvSpPr txBox="1"/>
          <p:nvPr/>
        </p:nvSpPr>
        <p:spPr>
          <a:xfrm>
            <a:off x="533400" y="1066800"/>
            <a:ext cx="8077200" cy="400110"/>
          </a:xfrm>
          <a:prstGeom prst="rect">
            <a:avLst/>
          </a:prstGeom>
          <a:noFill/>
        </p:spPr>
        <p:txBody>
          <a:bodyPr wrap="square" rtlCol="0">
            <a:spAutoFit/>
          </a:bodyPr>
          <a:lstStyle/>
          <a:p>
            <a:r>
              <a:rPr lang="en-US" dirty="0" smtClean="0"/>
              <a:t>Observations:</a:t>
            </a:r>
            <a:endParaRPr lang="en-US" dirty="0"/>
          </a:p>
        </p:txBody>
      </p:sp>
      <p:grpSp>
        <p:nvGrpSpPr>
          <p:cNvPr id="14" name="Group 13"/>
          <p:cNvGrpSpPr/>
          <p:nvPr/>
        </p:nvGrpSpPr>
        <p:grpSpPr>
          <a:xfrm>
            <a:off x="1143000" y="1676400"/>
            <a:ext cx="7924800" cy="838200"/>
            <a:chOff x="1143000" y="1828800"/>
            <a:chExt cx="7924800" cy="838200"/>
          </a:xfrm>
        </p:grpSpPr>
        <p:sp>
          <p:nvSpPr>
            <p:cNvPr id="13" name="Rectangle 12"/>
            <p:cNvSpPr/>
            <p:nvPr/>
          </p:nvSpPr>
          <p:spPr>
            <a:xfrm>
              <a:off x="1143000" y="1828800"/>
              <a:ext cx="7924800" cy="707886"/>
            </a:xfrm>
            <a:prstGeom prst="rect">
              <a:avLst/>
            </a:prstGeom>
          </p:spPr>
          <p:txBody>
            <a:bodyPr wrap="square">
              <a:spAutoFit/>
            </a:bodyPr>
            <a:lstStyle/>
            <a:p>
              <a:r>
                <a:rPr lang="en-US" dirty="0"/>
                <a:t>Zeeman </a:t>
              </a:r>
              <a:r>
                <a:rPr lang="en-US" dirty="0" smtClean="0"/>
                <a:t>observations give the density-weighted line-of-sight </a:t>
              </a:r>
              <a:r>
                <a:rPr lang="en-US" dirty="0"/>
                <a:t>component of </a:t>
              </a:r>
              <a:r>
                <a:rPr lang="en-US" dirty="0" smtClean="0"/>
                <a:t>the field,</a:t>
              </a:r>
              <a:endParaRPr lang="en-US" dirty="0"/>
            </a:p>
          </p:txBody>
        </p:sp>
        <p:pic>
          <p:nvPicPr>
            <p:cNvPr id="24" name="Picture 23" descr="CodeCogsEq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2044700"/>
              <a:ext cx="1257300" cy="622300"/>
            </a:xfrm>
            <a:prstGeom prst="rect">
              <a:avLst/>
            </a:prstGeom>
          </p:spPr>
        </p:pic>
      </p:grpSp>
      <p:grpSp>
        <p:nvGrpSpPr>
          <p:cNvPr id="17" name="Group 16"/>
          <p:cNvGrpSpPr/>
          <p:nvPr/>
        </p:nvGrpSpPr>
        <p:grpSpPr>
          <a:xfrm>
            <a:off x="1143000" y="2667000"/>
            <a:ext cx="7239000" cy="1549063"/>
            <a:chOff x="1143000" y="2971800"/>
            <a:chExt cx="7239000" cy="1549063"/>
          </a:xfrm>
        </p:grpSpPr>
        <p:sp>
          <p:nvSpPr>
            <p:cNvPr id="12" name="TextBox 11"/>
            <p:cNvSpPr txBox="1"/>
            <p:nvPr/>
          </p:nvSpPr>
          <p:spPr>
            <a:xfrm>
              <a:off x="1143000" y="2971800"/>
              <a:ext cx="5638800" cy="400110"/>
            </a:xfrm>
            <a:prstGeom prst="rect">
              <a:avLst/>
            </a:prstGeom>
            <a:noFill/>
          </p:spPr>
          <p:txBody>
            <a:bodyPr wrap="square" rtlCol="0">
              <a:spAutoFit/>
            </a:bodyPr>
            <a:lstStyle/>
            <a:p>
              <a:r>
                <a:rPr lang="en-US" dirty="0" smtClean="0"/>
                <a:t>Polarization gives direction of B in plane of sky</a:t>
              </a:r>
              <a:endParaRPr lang="en-US" dirty="0"/>
            </a:p>
          </p:txBody>
        </p:sp>
        <p:sp>
          <p:nvSpPr>
            <p:cNvPr id="15" name="TextBox 14"/>
            <p:cNvSpPr txBox="1"/>
            <p:nvPr/>
          </p:nvSpPr>
          <p:spPr>
            <a:xfrm>
              <a:off x="1600200" y="3505200"/>
              <a:ext cx="6781800" cy="1015663"/>
            </a:xfrm>
            <a:prstGeom prst="rect">
              <a:avLst/>
            </a:prstGeom>
            <a:noFill/>
          </p:spPr>
          <p:txBody>
            <a:bodyPr wrap="square" rtlCol="0">
              <a:spAutoFit/>
            </a:bodyPr>
            <a:lstStyle/>
            <a:p>
              <a:r>
                <a:rPr lang="en-US" dirty="0" smtClean="0"/>
                <a:t>Davis-Chandrasekhar-Fermi method: estimate magnitude of </a:t>
              </a:r>
              <a:r>
                <a:rPr lang="en-US" dirty="0" err="1" smtClean="0"/>
                <a:t>B</a:t>
              </a:r>
              <a:r>
                <a:rPr lang="en-US" baseline="-25000" dirty="0" err="1" smtClean="0"/>
                <a:t>pos</a:t>
              </a:r>
              <a:r>
                <a:rPr lang="en-US" dirty="0" smtClean="0"/>
                <a:t> from fluctuations in direction and measurement of turbulent velocities</a:t>
              </a:r>
              <a:endParaRPr lang="en-US" dirty="0"/>
            </a:p>
          </p:txBody>
        </p:sp>
      </p:grpSp>
      <p:sp>
        <p:nvSpPr>
          <p:cNvPr id="16" name="TextBox 15"/>
          <p:cNvSpPr txBox="1"/>
          <p:nvPr/>
        </p:nvSpPr>
        <p:spPr>
          <a:xfrm>
            <a:off x="609600" y="4495800"/>
            <a:ext cx="5105400" cy="400110"/>
          </a:xfrm>
          <a:prstGeom prst="rect">
            <a:avLst/>
          </a:prstGeom>
          <a:noFill/>
        </p:spPr>
        <p:txBody>
          <a:bodyPr wrap="square" rtlCol="0">
            <a:spAutoFit/>
          </a:bodyPr>
          <a:lstStyle/>
          <a:p>
            <a:r>
              <a:rPr lang="en-US" dirty="0" smtClean="0"/>
              <a:t>Numerical simulations give full 3D field</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a:ln>
              <a:noFill/>
            </a:ln>
            <a:solidFill>
              <a:srgbClr val="FFFFFF"/>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a:ln>
              <a:noFill/>
            </a:ln>
            <a:solidFill>
              <a:srgbClr val="FFFFFF"/>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15222</TotalTime>
  <Words>3035</Words>
  <Application>Microsoft Macintosh PowerPoint</Application>
  <PresentationFormat>On-screen Show (4:3)</PresentationFormat>
  <Paragraphs>237</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Chris McKee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McKee User</dc:creator>
  <cp:lastModifiedBy>Chris McKee User</cp:lastModifiedBy>
  <cp:revision>455</cp:revision>
  <dcterms:created xsi:type="dcterms:W3CDTF">2010-04-29T15:54:23Z</dcterms:created>
  <dcterms:modified xsi:type="dcterms:W3CDTF">2015-10-08T06:39:28Z</dcterms:modified>
</cp:coreProperties>
</file>