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76" r:id="rId2"/>
  </p:sldMasterIdLst>
  <p:notesMasterIdLst>
    <p:notesMasterId r:id="rId28"/>
  </p:notesMasterIdLst>
  <p:handoutMasterIdLst>
    <p:handoutMasterId r:id="rId29"/>
  </p:handoutMasterIdLst>
  <p:sldIdLst>
    <p:sldId id="639" r:id="rId3"/>
    <p:sldId id="768" r:id="rId4"/>
    <p:sldId id="641" r:id="rId5"/>
    <p:sldId id="750" r:id="rId6"/>
    <p:sldId id="557" r:id="rId7"/>
    <p:sldId id="773" r:id="rId8"/>
    <p:sldId id="626" r:id="rId9"/>
    <p:sldId id="747" r:id="rId10"/>
    <p:sldId id="743" r:id="rId11"/>
    <p:sldId id="744" r:id="rId12"/>
    <p:sldId id="776" r:id="rId13"/>
    <p:sldId id="777" r:id="rId14"/>
    <p:sldId id="775" r:id="rId15"/>
    <p:sldId id="703" r:id="rId16"/>
    <p:sldId id="729" r:id="rId17"/>
    <p:sldId id="730" r:id="rId18"/>
    <p:sldId id="734" r:id="rId19"/>
    <p:sldId id="735" r:id="rId20"/>
    <p:sldId id="781" r:id="rId21"/>
    <p:sldId id="778" r:id="rId22"/>
    <p:sldId id="738" r:id="rId23"/>
    <p:sldId id="739" r:id="rId24"/>
    <p:sldId id="774" r:id="rId25"/>
    <p:sldId id="751" r:id="rId26"/>
    <p:sldId id="636" r:id="rId27"/>
  </p:sldIdLst>
  <p:sldSz cx="9144000" cy="6858000" type="screen4x3"/>
  <p:notesSz cx="9236075" cy="7010400"/>
  <p:embeddedFontLst>
    <p:embeddedFont>
      <p:font typeface="Cambria Math" panose="02040503050406030204" pitchFamily="18" charset="0"/>
      <p:regular r:id="rId30"/>
    </p:embeddedFont>
    <p:embeddedFont>
      <p:font typeface="Aharoni" panose="02010803020104030203" pitchFamily="2" charset="-79"/>
      <p:bold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Arial Unicode MS" panose="020B0604020202020204" pitchFamily="34" charset="-128"/>
      <p:regular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FF00"/>
    <a:srgbClr val="FF0000"/>
    <a:srgbClr val="FF9900"/>
    <a:srgbClr val="33CC33"/>
    <a:srgbClr val="0000FF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90" autoAdjust="0"/>
  </p:normalViewPr>
  <p:slideViewPr>
    <p:cSldViewPr>
      <p:cViewPr varScale="1">
        <p:scale>
          <a:sx n="71" d="100"/>
          <a:sy n="71" d="100"/>
        </p:scale>
        <p:origin x="-13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895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4003754" cy="3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3" tIns="46407" rIns="92813" bIns="46407" numCol="1" anchor="t" anchorCtr="0" compatLnSpc="1">
            <a:prstTxWarp prst="textNoShape">
              <a:avLst/>
            </a:prstTxWarp>
          </a:bodyPr>
          <a:lstStyle>
            <a:lvl1pPr defTabSz="927259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321" y="2"/>
            <a:ext cx="4003754" cy="3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3" tIns="46407" rIns="92813" bIns="46407" numCol="1" anchor="t" anchorCtr="0" compatLnSpc="1">
            <a:prstTxWarp prst="textNoShape">
              <a:avLst/>
            </a:prstTxWarp>
          </a:bodyPr>
          <a:lstStyle>
            <a:lvl1pPr algn="r" defTabSz="927259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20130117</a:t>
            </a:r>
            <a:endParaRPr lang="en-US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59524"/>
            <a:ext cx="4003754" cy="35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3" tIns="46407" rIns="92813" bIns="46407" numCol="1" anchor="b" anchorCtr="0" compatLnSpc="1">
            <a:prstTxWarp prst="textNoShape">
              <a:avLst/>
            </a:prstTxWarp>
          </a:bodyPr>
          <a:lstStyle>
            <a:lvl1pPr defTabSz="927259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321" y="6659524"/>
            <a:ext cx="4003754" cy="35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3" tIns="46407" rIns="92813" bIns="46407" numCol="1" anchor="b" anchorCtr="0" compatLnSpc="1">
            <a:prstTxWarp prst="textNoShape">
              <a:avLst/>
            </a:prstTxWarp>
          </a:bodyPr>
          <a:lstStyle>
            <a:lvl1pPr algn="r" defTabSz="927259">
              <a:defRPr sz="1200">
                <a:solidFill>
                  <a:schemeClr val="tx1"/>
                </a:solidFill>
              </a:defRPr>
            </a:lvl1pPr>
          </a:lstStyle>
          <a:p>
            <a:fld id="{E3265E63-FBDA-4A28-A2CE-129F8EE3E08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7543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4003754" cy="3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3" tIns="46407" rIns="92813" bIns="46407" numCol="1" anchor="t" anchorCtr="0" compatLnSpc="1">
            <a:prstTxWarp prst="textNoShape">
              <a:avLst/>
            </a:prstTxWarp>
          </a:bodyPr>
          <a:lstStyle>
            <a:lvl1pPr defTabSz="927259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2321" y="2"/>
            <a:ext cx="4003754" cy="3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3" tIns="46407" rIns="92813" bIns="46407" numCol="1" anchor="t" anchorCtr="0" compatLnSpc="1">
            <a:prstTxWarp prst="textNoShape">
              <a:avLst/>
            </a:prstTxWarp>
          </a:bodyPr>
          <a:lstStyle>
            <a:lvl1pPr algn="r" defTabSz="927259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20130117</a:t>
            </a: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5438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2725" y="3330357"/>
            <a:ext cx="6770626" cy="315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3" tIns="46407" rIns="92813" bIns="464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9524"/>
            <a:ext cx="4003754" cy="35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3" tIns="46407" rIns="92813" bIns="46407" numCol="1" anchor="b" anchorCtr="0" compatLnSpc="1">
            <a:prstTxWarp prst="textNoShape">
              <a:avLst/>
            </a:prstTxWarp>
          </a:bodyPr>
          <a:lstStyle>
            <a:lvl1pPr defTabSz="927259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2321" y="6659524"/>
            <a:ext cx="4003754" cy="35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13" tIns="46407" rIns="92813" bIns="46407" numCol="1" anchor="b" anchorCtr="0" compatLnSpc="1">
            <a:prstTxWarp prst="textNoShape">
              <a:avLst/>
            </a:prstTxWarp>
          </a:bodyPr>
          <a:lstStyle>
            <a:lvl1pPr algn="r" defTabSz="927259">
              <a:defRPr sz="1200">
                <a:solidFill>
                  <a:schemeClr val="tx1"/>
                </a:solidFill>
              </a:defRPr>
            </a:lvl1pPr>
          </a:lstStyle>
          <a:p>
            <a:fld id="{BA4324E5-5B9C-467A-A3E0-9A788DDCC0B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1549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324E5-5B9C-467A-A3E0-9A788DDCC0B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20130117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EAE94-C682-48FA-BC07-596604156E7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7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254180" cy="6111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872716"/>
            <a:ext cx="8785225" cy="5113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1293813" y="6489700"/>
            <a:ext cx="1511300" cy="3317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1613" y="651827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30BF1E0D-BD9E-4122-8DFA-3F90AF4E7A5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80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016000"/>
            <a:ext cx="4316413" cy="5113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016000"/>
            <a:ext cx="4316412" cy="5113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97B47-3C8A-4C3A-A67D-1652CE8CC70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9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F1E0D-BD9E-4122-8DFA-3F90AF4E7A5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9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0"/>
            <a:ext cx="5867400" cy="611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15900" y="1016000"/>
            <a:ext cx="8785225" cy="5113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481763"/>
            <a:ext cx="15113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1613" y="651827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4ACB52E0-0540-43AB-A3A1-8C61500CA36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0"/>
            <a:ext cx="5867400" cy="611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016000"/>
            <a:ext cx="4316413" cy="5113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4713" y="1016000"/>
            <a:ext cx="4316412" cy="2479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4713" y="3648075"/>
            <a:ext cx="4316412" cy="2481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293813" y="6481763"/>
            <a:ext cx="15113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1613" y="651827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92598F73-85B7-4A3B-B578-8F3152B621A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52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254180" cy="6111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872716"/>
            <a:ext cx="8785225" cy="5113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1293813" y="6489700"/>
            <a:ext cx="1511300" cy="3317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1613" y="651827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30BF1E0D-BD9E-4122-8DFA-3F90AF4E7A5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3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2812" y="0"/>
            <a:ext cx="9144000" cy="685800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A5002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0"/>
            <a:ext cx="58674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016000"/>
            <a:ext cx="8785225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3813" y="6489700"/>
            <a:ext cx="151130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aseline="0">
                <a:solidFill>
                  <a:srgbClr val="FFFF00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 smtClean="0"/>
              <a:t>20151008</a:t>
            </a:r>
            <a:endParaRPr lang="en-US" dirty="0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518275"/>
            <a:ext cx="2895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aseline="0">
                <a:solidFill>
                  <a:srgbClr val="FFFF00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 smtClean="0"/>
              <a:t>MFU5</a:t>
            </a:r>
            <a:endParaRPr lang="en-US" dirty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13" y="6518275"/>
            <a:ext cx="213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3FC7119-4C71-453C-9902-7AC07B858F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46" name="Line 22"/>
          <p:cNvSpPr>
            <a:spLocks noChangeShapeType="1"/>
          </p:cNvSpPr>
          <p:nvPr userDrawn="1"/>
        </p:nvSpPr>
        <p:spPr bwMode="auto">
          <a:xfrm>
            <a:off x="971550" y="6489700"/>
            <a:ext cx="817245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2" name="Picture 2" descr="C:\Users\Dan\Pictures\GPIPS_Logos\GPIPS Logo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5" y="6213245"/>
            <a:ext cx="835135" cy="55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60" r:id="rId5"/>
    <p:sldLayoutId id="2147483661" r:id="rId6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9pPr>
    </p:titleStyle>
    <p:bodyStyle>
      <a:lvl1pPr marL="222250" indent="-22225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00"/>
          </a:solidFill>
          <a:latin typeface="+mn-lt"/>
          <a:ea typeface="+mn-ea"/>
          <a:cs typeface="+mn-cs"/>
        </a:defRPr>
      </a:lvl1pPr>
      <a:lvl2pPr marL="457200" indent="-1206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FFFF00"/>
          </a:solidFill>
          <a:latin typeface="+mn-lt"/>
        </a:defRPr>
      </a:lvl2pPr>
      <a:lvl3pPr marL="801688" indent="-122238" algn="l" rtl="0" fontAlgn="base">
        <a:spcBef>
          <a:spcPct val="20000"/>
        </a:spcBef>
        <a:spcAft>
          <a:spcPct val="0"/>
        </a:spcAft>
        <a:buChar char="•"/>
        <a:defRPr sz="1400">
          <a:solidFill>
            <a:srgbClr val="FFFF00"/>
          </a:solidFill>
          <a:latin typeface="+mn-lt"/>
        </a:defRPr>
      </a:lvl3pPr>
      <a:lvl4pPr marL="1027113" indent="-111125" algn="l" rtl="0" fontAlgn="base">
        <a:spcBef>
          <a:spcPct val="20000"/>
        </a:spcBef>
        <a:spcAft>
          <a:spcPct val="0"/>
        </a:spcAft>
        <a:buChar char="–"/>
        <a:defRPr sz="1200">
          <a:solidFill>
            <a:srgbClr val="FFFF00"/>
          </a:solidFill>
          <a:latin typeface="+mn-lt"/>
        </a:defRPr>
      </a:lvl4pPr>
      <a:lvl5pPr marL="12620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5pPr>
      <a:lvl6pPr marL="17192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6pPr>
      <a:lvl7pPr marL="21764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7pPr>
      <a:lvl8pPr marL="26336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8pPr>
      <a:lvl9pPr marL="30908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2812" y="0"/>
            <a:ext cx="9144000" cy="685800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A5002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0"/>
            <a:ext cx="58674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016000"/>
            <a:ext cx="8785225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32" name="Picture 8" descr="SMCOL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65850"/>
            <a:ext cx="8413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3813" y="6489700"/>
            <a:ext cx="151130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518275"/>
            <a:ext cx="2895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13" y="6518275"/>
            <a:ext cx="213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00"/>
                </a:solidFill>
              </a:defRPr>
            </a:lvl1pPr>
          </a:lstStyle>
          <a:p>
            <a:fld id="{63FC7119-4C71-453C-9902-7AC07B858F5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46" name="Line 22"/>
          <p:cNvSpPr>
            <a:spLocks noChangeShapeType="1"/>
          </p:cNvSpPr>
          <p:nvPr userDrawn="1"/>
        </p:nvSpPr>
        <p:spPr bwMode="auto">
          <a:xfrm>
            <a:off x="971550" y="6489700"/>
            <a:ext cx="817245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2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rgbClr val="FFFF00"/>
          </a:solidFill>
          <a:latin typeface="Verdana" pitchFamily="34" charset="0"/>
        </a:defRPr>
      </a:lvl9pPr>
    </p:titleStyle>
    <p:bodyStyle>
      <a:lvl1pPr marL="222250" indent="-22225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00"/>
          </a:solidFill>
          <a:latin typeface="+mn-lt"/>
          <a:ea typeface="+mn-ea"/>
          <a:cs typeface="+mn-cs"/>
        </a:defRPr>
      </a:lvl1pPr>
      <a:lvl2pPr marL="457200" indent="-1206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FFFF00"/>
          </a:solidFill>
          <a:latin typeface="+mn-lt"/>
        </a:defRPr>
      </a:lvl2pPr>
      <a:lvl3pPr marL="801688" indent="-122238" algn="l" rtl="0" fontAlgn="base">
        <a:spcBef>
          <a:spcPct val="20000"/>
        </a:spcBef>
        <a:spcAft>
          <a:spcPct val="0"/>
        </a:spcAft>
        <a:buChar char="•"/>
        <a:defRPr sz="1400">
          <a:solidFill>
            <a:srgbClr val="FFFF00"/>
          </a:solidFill>
          <a:latin typeface="+mn-lt"/>
        </a:defRPr>
      </a:lvl3pPr>
      <a:lvl4pPr marL="1027113" indent="-111125" algn="l" rtl="0" fontAlgn="base">
        <a:spcBef>
          <a:spcPct val="20000"/>
        </a:spcBef>
        <a:spcAft>
          <a:spcPct val="0"/>
        </a:spcAft>
        <a:buChar char="–"/>
        <a:defRPr sz="1200">
          <a:solidFill>
            <a:srgbClr val="FFFF00"/>
          </a:solidFill>
          <a:latin typeface="+mn-lt"/>
        </a:defRPr>
      </a:lvl4pPr>
      <a:lvl5pPr marL="12620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5pPr>
      <a:lvl6pPr marL="17192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6pPr>
      <a:lvl7pPr marL="21764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7pPr>
      <a:lvl8pPr marL="26336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8pPr>
      <a:lvl9pPr marL="3090863" indent="-61913" algn="l" rtl="0" fontAlgn="base">
        <a:spcBef>
          <a:spcPct val="20000"/>
        </a:spcBef>
        <a:spcAft>
          <a:spcPct val="0"/>
        </a:spcAft>
        <a:buChar char="»"/>
        <a:defRPr sz="1000" i="1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gpips0.bu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584" name="Picture 8" descr="galactic_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8" r="430" b="17740"/>
          <a:stretch>
            <a:fillRect/>
          </a:stretch>
        </p:blipFill>
        <p:spPr bwMode="auto">
          <a:xfrm>
            <a:off x="0" y="0"/>
            <a:ext cx="932497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0"/>
            <a:ext cx="9324974" cy="1592796"/>
          </a:xfrm>
          <a:solidFill>
            <a:srgbClr val="0000FF">
              <a:alpha val="43000"/>
            </a:srgbClr>
          </a:solidFill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Magnetic Field in the Cool Interstellar Medium: First Results from the Galactic Plane Infrared Polarization Survey (GPIPS)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7724" y="1628800"/>
            <a:ext cx="5004556" cy="5226025"/>
          </a:xfrm>
          <a:solidFill>
            <a:srgbClr val="C0C0C0">
              <a:alpha val="60001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Dan Clemens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Ren Cashman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Sadia Hoq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and Jordan Montgomery </a:t>
            </a:r>
          </a:p>
          <a:p>
            <a:pPr>
              <a:lnSpc>
                <a:spcPct val="90000"/>
              </a:lnSpc>
            </a:pPr>
            <a:r>
              <a:rPr lang="en-US" sz="1600" b="1" i="1" dirty="0" smtClean="0">
                <a:solidFill>
                  <a:schemeClr val="tx1"/>
                </a:solidFill>
              </a:rPr>
              <a:t>[Boston University]</a:t>
            </a:r>
          </a:p>
          <a:p>
            <a:pPr>
              <a:lnSpc>
                <a:spcPct val="90000"/>
              </a:lnSpc>
            </a:pPr>
            <a:endParaRPr lang="en-US" sz="400" b="1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With lots of help from:</a:t>
            </a:r>
          </a:p>
          <a:p>
            <a:pPr>
              <a:lnSpc>
                <a:spcPct val="90000"/>
              </a:lnSpc>
            </a:pPr>
            <a:endParaRPr lang="en-US" sz="4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Julie </a:t>
            </a:r>
            <a:r>
              <a:rPr lang="en-US" sz="1400" b="1" dirty="0" smtClean="0">
                <a:solidFill>
                  <a:schemeClr val="tx1"/>
                </a:solidFill>
              </a:rPr>
              <a:t>Moreau (UG), </a:t>
            </a:r>
            <a:r>
              <a:rPr lang="en-US" sz="1400" b="1" dirty="0">
                <a:solidFill>
                  <a:schemeClr val="tx1"/>
                </a:solidFill>
              </a:rPr>
              <a:t>Mike </a:t>
            </a:r>
            <a:r>
              <a:rPr lang="en-US" sz="1400" b="1" dirty="0" smtClean="0">
                <a:solidFill>
                  <a:schemeClr val="tx1"/>
                </a:solidFill>
              </a:rPr>
              <a:t>Pavel (G), Katie Jameson (UG), April </a:t>
            </a:r>
            <a:r>
              <a:rPr lang="en-US" sz="1400" b="1" dirty="0" err="1" smtClean="0">
                <a:solidFill>
                  <a:schemeClr val="tx1"/>
                </a:solidFill>
              </a:rPr>
              <a:t>Pinnick</a:t>
            </a:r>
            <a:r>
              <a:rPr lang="en-US" sz="1400" b="1" dirty="0" smtClean="0">
                <a:solidFill>
                  <a:schemeClr val="tx1"/>
                </a:solidFill>
              </a:rPr>
              <a:t> (G), Rob </a:t>
            </a:r>
            <a:r>
              <a:rPr lang="en-US" sz="1400" b="1" dirty="0" err="1" smtClean="0">
                <a:solidFill>
                  <a:schemeClr val="tx1"/>
                </a:solidFill>
              </a:rPr>
              <a:t>Marchwinski</a:t>
            </a:r>
            <a:r>
              <a:rPr lang="en-US" sz="1400" b="1" dirty="0" smtClean="0">
                <a:solidFill>
                  <a:schemeClr val="tx1"/>
                </a:solidFill>
              </a:rPr>
              <a:t> (UG)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600" b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2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8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b="1" dirty="0" smtClean="0">
                <a:solidFill>
                  <a:schemeClr val="tx1"/>
                </a:solidFill>
              </a:rPr>
              <a:t>Jordan Montgomery (G), </a:t>
            </a:r>
            <a:r>
              <a:rPr lang="en-US" sz="1400" b="1" dirty="0" err="1" smtClean="0">
                <a:solidFill>
                  <a:schemeClr val="tx1"/>
                </a:solidFill>
              </a:rPr>
              <a:t>Ren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Cashman</a:t>
            </a:r>
            <a:r>
              <a:rPr lang="en-US" sz="1400" b="1" dirty="0" smtClean="0">
                <a:solidFill>
                  <a:schemeClr val="tx1"/>
                </a:solidFill>
              </a:rPr>
              <a:t> (G) , </a:t>
            </a:r>
            <a:r>
              <a:rPr lang="en-US" sz="1400" b="1" dirty="0" err="1" smtClean="0">
                <a:solidFill>
                  <a:schemeClr val="tx1"/>
                </a:solidFill>
              </a:rPr>
              <a:t>Pantelis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Thomadis</a:t>
            </a:r>
            <a:r>
              <a:rPr lang="en-US" sz="1400" b="1" dirty="0" smtClean="0">
                <a:solidFill>
                  <a:schemeClr val="tx1"/>
                </a:solidFill>
              </a:rPr>
              <a:t> (UG), </a:t>
            </a:r>
            <a:r>
              <a:rPr lang="en-US" sz="1400" b="1" dirty="0">
                <a:solidFill>
                  <a:schemeClr val="tx1"/>
                </a:solidFill>
              </a:rPr>
              <a:t>Ian </a:t>
            </a:r>
            <a:r>
              <a:rPr lang="en-US" sz="1400" b="1" dirty="0" err="1" smtClean="0">
                <a:solidFill>
                  <a:schemeClr val="tx1"/>
                </a:solidFill>
              </a:rPr>
              <a:t>Santagata</a:t>
            </a:r>
            <a:r>
              <a:rPr lang="en-US" sz="1400" b="1" dirty="0" smtClean="0">
                <a:solidFill>
                  <a:schemeClr val="tx1"/>
                </a:solidFill>
              </a:rPr>
              <a:t> (UG), </a:t>
            </a:r>
            <a:r>
              <a:rPr lang="en-US" sz="1400" b="1" dirty="0">
                <a:solidFill>
                  <a:schemeClr val="tx1"/>
                </a:solidFill>
              </a:rPr>
              <a:t>&amp; Sadia </a:t>
            </a:r>
            <a:r>
              <a:rPr lang="en-US" sz="1400" b="1" dirty="0" err="1" smtClean="0">
                <a:solidFill>
                  <a:schemeClr val="tx1"/>
                </a:solidFill>
              </a:rPr>
              <a:t>Hoq</a:t>
            </a:r>
            <a:r>
              <a:rPr lang="en-US" sz="1400" b="1" dirty="0" smtClean="0">
                <a:solidFill>
                  <a:schemeClr val="tx1"/>
                </a:solidFill>
              </a:rPr>
              <a:t> (G)</a:t>
            </a:r>
            <a:endParaRPr lang="en-US" sz="14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600" b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64585" name="Picture 9" descr="perkins_tele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2122" r="7732" b="4955"/>
          <a:stretch>
            <a:fillRect/>
          </a:stretch>
        </p:blipFill>
        <p:spPr bwMode="auto">
          <a:xfrm>
            <a:off x="65778" y="1820811"/>
            <a:ext cx="1880460" cy="26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4580" name="Picture 4" descr="lowell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2" y="5753298"/>
            <a:ext cx="1197033" cy="78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4581" name="Picture 5" descr="master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61" y="3739333"/>
            <a:ext cx="122682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4582" name="Picture 6" descr="NS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59" y="4563262"/>
            <a:ext cx="987425" cy="9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4587" name="Picture 11" descr="dom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0"/>
          <a:stretch>
            <a:fillRect/>
          </a:stretch>
        </p:blipFill>
        <p:spPr bwMode="auto">
          <a:xfrm>
            <a:off x="7201177" y="1820811"/>
            <a:ext cx="2003448" cy="160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4588" name="Picture 12" descr="four_students_better_cropp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3549400"/>
            <a:ext cx="2292117" cy="13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3" y="4660379"/>
            <a:ext cx="1428750" cy="945000"/>
          </a:xfrm>
          <a:prstGeom prst="rect">
            <a:avLst/>
          </a:prstGeom>
        </p:spPr>
      </p:pic>
      <p:pic>
        <p:nvPicPr>
          <p:cNvPr id="19" name="Picture 18" descr="F:\DCIM\102MSDCF\DSC00952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5" b="4289"/>
          <a:stretch/>
        </p:blipFill>
        <p:spPr bwMode="auto">
          <a:xfrm>
            <a:off x="3327369" y="5577840"/>
            <a:ext cx="2443605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08447" y="3888234"/>
            <a:ext cx="702436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Gen I</a:t>
            </a:r>
            <a:endParaRPr lang="en-US" sz="16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8447" y="5805442"/>
            <a:ext cx="766557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Gen II</a:t>
            </a:r>
            <a:endParaRPr lang="en-US" sz="1600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96921" y="5672477"/>
            <a:ext cx="1907704" cy="1015663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Grants NSF/MPS/AST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+mn-lt"/>
              </a:rPr>
              <a:t>06-07500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,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+mn-lt"/>
              </a:rPr>
              <a:t>09-07790, 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&amp;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14-12269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C:\Users\Dan\Desktop\Students\Marchwinski, Robert BU UG 2012\IMG_032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5" r="55999" b="37345"/>
          <a:stretch/>
        </p:blipFill>
        <p:spPr bwMode="auto">
          <a:xfrm>
            <a:off x="5337872" y="3685019"/>
            <a:ext cx="670575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3447"/>
            <a:ext cx="8637004" cy="611188"/>
          </a:xfrm>
        </p:spPr>
        <p:txBody>
          <a:bodyPr/>
          <a:lstStyle/>
          <a:p>
            <a:r>
              <a:rPr lang="en-US" dirty="0" smtClean="0"/>
              <a:t>Data Release 1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800708"/>
            <a:ext cx="4536504" cy="5543646"/>
          </a:xfrm>
        </p:spPr>
        <p:txBody>
          <a:bodyPr/>
          <a:lstStyle/>
          <a:p>
            <a:r>
              <a:rPr lang="en-US" dirty="0" smtClean="0"/>
              <a:t>High density of polarizations in GPIPS region</a:t>
            </a:r>
          </a:p>
          <a:p>
            <a:pPr lvl="1"/>
            <a:r>
              <a:rPr lang="en-US" b="1" u="sng" dirty="0" smtClean="0"/>
              <a:t>1 star per 35 arcsec in UF=1 to 12.5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</a:t>
            </a:r>
            <a:r>
              <a:rPr lang="en-US" dirty="0" smtClean="0"/>
              <a:t>mag in H-band</a:t>
            </a:r>
          </a:p>
          <a:p>
            <a:pPr lvl="1"/>
            <a:endParaRPr lang="en-US" sz="800" dirty="0" smtClean="0"/>
          </a:p>
          <a:p>
            <a:pPr lvl="1"/>
            <a:endParaRPr lang="en-US" sz="800" dirty="0" smtClean="0"/>
          </a:p>
          <a:p>
            <a:pPr lvl="1"/>
            <a:endParaRPr lang="en-US" sz="800" dirty="0"/>
          </a:p>
          <a:p>
            <a:r>
              <a:rPr lang="en-US" dirty="0" smtClean="0"/>
              <a:t>Polarization directions are mostly along the disk of the Milky Way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GPA ~ 90 deg for mid-plane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UF0 (UF1 + S/N &gt; 2.5) stars in DR1 show 75 deg (15 deg offset)</a:t>
            </a:r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50062"/>
            <a:ext cx="3922343" cy="318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30" y="3918426"/>
            <a:ext cx="3937654" cy="253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611188"/>
          </a:xfrm>
        </p:spPr>
        <p:txBody>
          <a:bodyPr/>
          <a:lstStyle/>
          <a:p>
            <a:r>
              <a:rPr lang="en-US" sz="2800" dirty="0" smtClean="0"/>
              <a:t>GPIPS Completed; All Data Released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882134"/>
            <a:ext cx="73808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Survey observations ended – Fall 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Used nearly 400 telescope nights (2006 – 2013)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Obtained &gt; 1 million images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+mj-lt"/>
              </a:rPr>
              <a:t>Data Release 2 (all data) – Spring 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Science-quality data products for all 3,237 Mimir Fields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Polarization Catalog (</a:t>
            </a:r>
            <a:r>
              <a:rPr lang="en-US" sz="1800" b="1" dirty="0" smtClean="0">
                <a:solidFill>
                  <a:srgbClr val="FFFF00"/>
                </a:solidFill>
                <a:latin typeface="+mn-lt"/>
              </a:rPr>
              <a:t>POLCAT</a:t>
            </a: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) for each field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Photometry Catalog (</a:t>
            </a:r>
            <a:r>
              <a:rPr lang="en-US" sz="1800" b="1" dirty="0" smtClean="0">
                <a:solidFill>
                  <a:srgbClr val="FFFF00"/>
                </a:solidFill>
                <a:latin typeface="+mn-lt"/>
              </a:rPr>
              <a:t>PHOTCAT</a:t>
            </a: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) for each field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FF00"/>
                </a:solidFill>
                <a:latin typeface="+mn-lt"/>
              </a:rPr>
              <a:t>Deep Image </a:t>
            </a: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(FITS) for each field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Postscript </a:t>
            </a:r>
            <a:r>
              <a:rPr lang="en-US" sz="1800" b="1" dirty="0" smtClean="0">
                <a:solidFill>
                  <a:srgbClr val="FFFF00"/>
                </a:solidFill>
                <a:latin typeface="+mn-lt"/>
              </a:rPr>
              <a:t>picture</a:t>
            </a: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 of field with high S/N vectors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Copies of all hand-written observing logs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41" y="1952836"/>
            <a:ext cx="6550137" cy="4176464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04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083"/>
            <a:ext cx="7010400" cy="68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984" y="188640"/>
            <a:ext cx="20260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Numbers of UF1 (Highest Quality) stars per Mimir FOV (10x10 arcmin) across the GPIPS survey region</a:t>
            </a:r>
          </a:p>
          <a:p>
            <a:endParaRPr lang="en-US" sz="900" dirty="0">
              <a:solidFill>
                <a:srgbClr val="FFFF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Smallest is 80 stars per field, largest is nearly 1,000 per field.</a:t>
            </a:r>
          </a:p>
          <a:p>
            <a:endParaRPr lang="en-US" sz="900" dirty="0" smtClean="0">
              <a:solidFill>
                <a:srgbClr val="FFFF00"/>
              </a:solidFill>
              <a:latin typeface="+mn-lt"/>
            </a:endParaRPr>
          </a:p>
          <a:p>
            <a:endParaRPr lang="en-US" sz="900" dirty="0">
              <a:solidFill>
                <a:srgbClr val="FFFF00"/>
              </a:solidFill>
              <a:latin typeface="+mn-lt"/>
            </a:endParaRPr>
          </a:p>
          <a:p>
            <a:endParaRPr lang="en-US" sz="900" dirty="0">
              <a:solidFill>
                <a:srgbClr val="FFFF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The </a:t>
            </a:r>
            <a:r>
              <a:rPr lang="en-US" sz="1800" b="1" i="1" u="sng" dirty="0" smtClean="0">
                <a:solidFill>
                  <a:srgbClr val="FFFF00"/>
                </a:solidFill>
                <a:latin typeface="+mn-lt"/>
              </a:rPr>
              <a:t>TYPES</a:t>
            </a: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 of studies now possible are distinctly different than previously performed.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5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" y="21631"/>
            <a:ext cx="7980998" cy="678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08404" y="728700"/>
            <a:ext cx="6864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UF1</a:t>
            </a: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 smtClean="0">
                <a:latin typeface="+mn-lt"/>
              </a:rPr>
              <a:t>UF2</a:t>
            </a: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 smtClean="0">
                <a:latin typeface="+mn-lt"/>
              </a:rPr>
              <a:t>UF3</a:t>
            </a:r>
          </a:p>
          <a:p>
            <a:endParaRPr lang="en-US" sz="1800" b="1" dirty="0">
              <a:latin typeface="+mn-lt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596336" y="944724"/>
            <a:ext cx="612068" cy="10801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7344308" y="1484784"/>
            <a:ext cx="864096" cy="121079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7344308" y="2060848"/>
            <a:ext cx="864096" cy="108012"/>
          </a:xfrm>
          <a:prstGeom prst="straightConnector1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 rot="16200000">
            <a:off x="7645040" y="3712385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UF1 Medians</a:t>
            </a:r>
            <a:endParaRPr lang="en-US" sz="1800" b="1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7452320" y="3897052"/>
            <a:ext cx="918040" cy="46805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8034211" y="2297563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Upper </a:t>
            </a:r>
          </a:p>
          <a:p>
            <a:pPr algn="ctr"/>
            <a:r>
              <a:rPr lang="en-US" b="1" dirty="0" smtClean="0">
                <a:latin typeface="+mn-lt"/>
              </a:rPr>
              <a:t>limits</a:t>
            </a:r>
            <a:endParaRPr lang="en-US" b="1" dirty="0">
              <a:latin typeface="+mn-lt"/>
            </a:endParaRPr>
          </a:p>
        </p:txBody>
      </p:sp>
      <p:cxnSp>
        <p:nvCxnSpPr>
          <p:cNvPr id="10" name="Straight Arrow Connector 9"/>
          <p:cNvCxnSpPr>
            <a:stCxn id="6" idx="1"/>
          </p:cNvCxnSpPr>
          <p:nvPr/>
        </p:nvCxnSpPr>
        <p:spPr bwMode="auto">
          <a:xfrm flipH="1" flipV="1">
            <a:off x="6660233" y="2168861"/>
            <a:ext cx="1373978" cy="390312"/>
          </a:xfrm>
          <a:prstGeom prst="straightConnector1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5989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928992" cy="611188"/>
          </a:xfrm>
        </p:spPr>
        <p:txBody>
          <a:bodyPr/>
          <a:lstStyle/>
          <a:p>
            <a:r>
              <a:rPr lang="en-US" dirty="0" smtClean="0"/>
              <a:t>Early Science </a:t>
            </a:r>
            <a:r>
              <a:rPr lang="en-US" dirty="0"/>
              <a:t>with </a:t>
            </a:r>
            <a:r>
              <a:rPr lang="en-US" dirty="0" smtClean="0"/>
              <a:t>GPIPS (and Mimir)</a:t>
            </a:r>
            <a:endParaRPr lang="en-US" dirty="0"/>
          </a:p>
        </p:txBody>
      </p:sp>
      <p:sp>
        <p:nvSpPr>
          <p:cNvPr id="731139" name="Rectangle 3"/>
          <p:cNvSpPr>
            <a:spLocks noGrp="1" noChangeArrowheads="1"/>
          </p:cNvSpPr>
          <p:nvPr>
            <p:ph idx="1"/>
          </p:nvPr>
        </p:nvSpPr>
        <p:spPr>
          <a:xfrm>
            <a:off x="647564" y="908720"/>
            <a:ext cx="8280152" cy="532859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Galactic </a:t>
            </a:r>
            <a:r>
              <a:rPr lang="en-US" b="1" u="sng" dirty="0" smtClean="0"/>
              <a:t>magnetic dynamo model testing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Simulations (Pavel ‘11) and observations of off-plane polarimetry (latitude cut; Pavel+ ‘12)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Harder – fewer stars, fainter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>
              <a:lnSpc>
                <a:spcPct val="90000"/>
              </a:lnSpc>
            </a:pPr>
            <a:r>
              <a:rPr lang="en-US" b="1" i="1" u="sng" dirty="0" smtClean="0"/>
              <a:t>B</a:t>
            </a:r>
            <a:r>
              <a:rPr lang="en-US" b="1" u="sng" dirty="0" smtClean="0"/>
              <a:t> map for a quiescent molecular cloud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</a:t>
            </a:r>
            <a:r>
              <a:rPr lang="en-US" dirty="0" smtClean="0"/>
              <a:t>Star formation regulation by </a:t>
            </a:r>
            <a:r>
              <a:rPr lang="en-US" b="1" i="1" dirty="0" smtClean="0"/>
              <a:t>B</a:t>
            </a:r>
            <a:r>
              <a:rPr lang="en-US" dirty="0" smtClean="0"/>
              <a:t>? (</a:t>
            </a:r>
            <a:r>
              <a:rPr lang="en-US" dirty="0" err="1" smtClean="0"/>
              <a:t>Marchwinski</a:t>
            </a:r>
            <a:r>
              <a:rPr lang="en-US" dirty="0" smtClean="0"/>
              <a:t>+ ‘12)</a:t>
            </a:r>
          </a:p>
          <a:p>
            <a:pPr lvl="1"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r>
              <a:rPr lang="en-US" b="1" u="sng" dirty="0"/>
              <a:t>Testing Dust Grain Alignment models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</a:t>
            </a:r>
            <a:r>
              <a:rPr lang="en-US" dirty="0" err="1" smtClean="0"/>
              <a:t>Lynds</a:t>
            </a:r>
            <a:r>
              <a:rPr lang="en-US" dirty="0" smtClean="0"/>
              <a:t> 204, cloud 3 (Cashman &amp; Clemens ‘14)</a:t>
            </a:r>
          </a:p>
          <a:p>
            <a:pPr lvl="1">
              <a:lnSpc>
                <a:spcPct val="90000"/>
              </a:lnSpc>
            </a:pPr>
            <a:endParaRPr lang="en-US" sz="800" dirty="0" smtClean="0"/>
          </a:p>
          <a:p>
            <a:pPr lvl="1"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r>
              <a:rPr lang="en-US" b="1" i="1" dirty="0" smtClean="0"/>
              <a:t>B</a:t>
            </a:r>
            <a:r>
              <a:rPr lang="en-US" dirty="0" smtClean="0"/>
              <a:t> for </a:t>
            </a:r>
            <a:r>
              <a:rPr lang="en-US" b="1" u="sng" dirty="0" smtClean="0"/>
              <a:t>NIR Pol of Milky Way analog galaxies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</a:t>
            </a:r>
            <a:r>
              <a:rPr lang="en-US" dirty="0" smtClean="0"/>
              <a:t>M51 – face-on (Pavel &amp; Clemens ’12)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</a:t>
            </a:r>
            <a:r>
              <a:rPr lang="en-US" dirty="0" smtClean="0"/>
              <a:t>T-Galaxy – near edge-on (Clemens+ ’13)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</a:t>
            </a:r>
            <a:r>
              <a:rPr lang="en-US" dirty="0" smtClean="0"/>
              <a:t>NGC891 – fully edge-on (Montgomery &amp; Clemens ‘14)</a:t>
            </a:r>
            <a:endParaRPr lang="en-US" dirty="0"/>
          </a:p>
          <a:p>
            <a:pPr marL="336550" lvl="1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8A10B2C4-DB55-481B-B881-1C563C1A0A85}" type="slidenum">
              <a:rPr lang="en-US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08" y="0"/>
            <a:ext cx="8369796" cy="611188"/>
          </a:xfrm>
        </p:spPr>
        <p:txBody>
          <a:bodyPr/>
          <a:lstStyle/>
          <a:p>
            <a:r>
              <a:rPr lang="en-US" sz="2600" dirty="0" smtClean="0"/>
              <a:t>Galactic Dynamo Model Polarization Predictions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93" y="608594"/>
            <a:ext cx="8785225" cy="5365366"/>
          </a:xfrm>
        </p:spPr>
        <p:txBody>
          <a:bodyPr/>
          <a:lstStyle/>
          <a:p>
            <a:r>
              <a:rPr lang="en-US" sz="2200" b="1" u="sng" dirty="0" smtClean="0"/>
              <a:t>Pavel (2011)</a:t>
            </a:r>
            <a:r>
              <a:rPr lang="en-US" sz="2200" dirty="0" smtClean="0"/>
              <a:t>  simulations to predict H-band polarizations</a:t>
            </a:r>
            <a:endParaRPr lang="en-US" sz="2200" dirty="0"/>
          </a:p>
          <a:p>
            <a:pPr lvl="1"/>
            <a:r>
              <a:rPr lang="en-US" sz="1800" dirty="0" smtClean="0"/>
              <a:t> Model Galactic </a:t>
            </a:r>
            <a:r>
              <a:rPr lang="en-US" sz="1800" b="1" i="1" dirty="0" smtClean="0"/>
              <a:t>B</a:t>
            </a:r>
            <a:r>
              <a:rPr lang="en-US" sz="1800" dirty="0" smtClean="0"/>
              <a:t> (</a:t>
            </a:r>
            <a:r>
              <a:rPr lang="en-US" sz="1800" dirty="0" err="1" smtClean="0"/>
              <a:t>Ferriére</a:t>
            </a:r>
            <a:r>
              <a:rPr lang="en-US" sz="1800" dirty="0" smtClean="0"/>
              <a:t> &amp; Schmitt ‘00; Moss ‘10) </a:t>
            </a:r>
          </a:p>
          <a:p>
            <a:pPr lvl="1"/>
            <a:r>
              <a:rPr lang="en-US" sz="1800" dirty="0" smtClean="0"/>
              <a:t> Model dust distributions (</a:t>
            </a:r>
            <a:r>
              <a:rPr lang="en-US" sz="1800" dirty="0" err="1" smtClean="0"/>
              <a:t>Spergel</a:t>
            </a:r>
            <a:r>
              <a:rPr lang="en-US" sz="1800" dirty="0"/>
              <a:t> </a:t>
            </a:r>
            <a:r>
              <a:rPr lang="en-US" sz="1800" dirty="0" smtClean="0"/>
              <a:t>+96; </a:t>
            </a:r>
            <a:r>
              <a:rPr lang="en-US" sz="1800" dirty="0" err="1" smtClean="0"/>
              <a:t>Drimmel</a:t>
            </a:r>
            <a:r>
              <a:rPr lang="en-US" sz="1800" dirty="0" smtClean="0"/>
              <a:t> &amp; </a:t>
            </a:r>
            <a:r>
              <a:rPr lang="en-US" sz="1800" dirty="0" err="1" smtClean="0"/>
              <a:t>Spergel</a:t>
            </a:r>
            <a:r>
              <a:rPr lang="en-US" sz="1800" dirty="0" smtClean="0"/>
              <a:t> ‘01). (below = 1 of 24 full sky simulations)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6281C496-9543-469A-BEFC-16754D1B2B3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5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17002"/>
            <a:ext cx="7596844" cy="458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391980" y="2815022"/>
            <a:ext cx="2761387" cy="3348372"/>
            <a:chOff x="4367227" y="2636912"/>
            <a:chExt cx="2761387" cy="3348372"/>
          </a:xfrm>
        </p:grpSpPr>
        <p:sp>
          <p:nvSpPr>
            <p:cNvPr id="7" name="Rectangle 6"/>
            <p:cNvSpPr/>
            <p:nvPr/>
          </p:nvSpPr>
          <p:spPr bwMode="auto">
            <a:xfrm>
              <a:off x="4367227" y="2636912"/>
              <a:ext cx="103512" cy="3348372"/>
            </a:xfrm>
            <a:prstGeom prst="rect">
              <a:avLst/>
            </a:prstGeom>
            <a:solidFill>
              <a:srgbClr val="0000FF">
                <a:alpha val="27000"/>
              </a:srgbClr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26006" y="3140968"/>
              <a:ext cx="2502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Latitude Cut – Mimir Obs.</a:t>
              </a:r>
              <a:endParaRPr 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371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74" y="0"/>
            <a:ext cx="8926463" cy="611188"/>
          </a:xfrm>
        </p:spPr>
        <p:txBody>
          <a:bodyPr/>
          <a:lstStyle/>
          <a:p>
            <a:r>
              <a:rPr lang="en-US" dirty="0" smtClean="0"/>
              <a:t>Model Testing via Mimir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84684"/>
            <a:ext cx="3672408" cy="1116124"/>
          </a:xfrm>
        </p:spPr>
        <p:txBody>
          <a:bodyPr/>
          <a:lstStyle/>
          <a:p>
            <a:r>
              <a:rPr lang="en-US" sz="2000" dirty="0" smtClean="0"/>
              <a:t>Observed a latitude strip (l=150) to compare to all-sky simulations.</a:t>
            </a:r>
          </a:p>
          <a:p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6281C496-9543-469A-BEFC-16754D1B2B3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587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4453"/>
            <a:ext cx="2947213" cy="270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5906" y="4509120"/>
            <a:ext cx="2941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One Mimir field showing direction of Galactic plane and stellar polarization position angles</a:t>
            </a:r>
            <a:endParaRPr lang="en-US" sz="1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906" y="5759387"/>
            <a:ext cx="211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(Pavel+ 2012)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757718" y="692696"/>
            <a:ext cx="5220580" cy="55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2250" indent="-2222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-1206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</a:defRPr>
            </a:lvl2pPr>
            <a:lvl3pPr marL="801688" indent="-12223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FFFF00"/>
                </a:solidFill>
                <a:latin typeface="+mn-lt"/>
              </a:defRPr>
            </a:lvl3pPr>
            <a:lvl4pPr marL="1027113" indent="-1111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FFFF00"/>
                </a:solidFill>
                <a:latin typeface="+mn-lt"/>
              </a:defRPr>
            </a:lvl4pPr>
            <a:lvl5pPr marL="12620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i="1">
                <a:solidFill>
                  <a:srgbClr val="FFFF00"/>
                </a:solidFill>
                <a:latin typeface="+mn-lt"/>
              </a:defRPr>
            </a:lvl5pPr>
            <a:lvl6pPr marL="17192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6pPr>
            <a:lvl7pPr marL="21764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7pPr>
            <a:lvl8pPr marL="26336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8pPr>
            <a:lvl9pPr marL="30908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sz="2000" dirty="0"/>
              <a:t>Formally Rejected All Dynamo Models</a:t>
            </a:r>
            <a:endParaRPr lang="en-US" sz="2200" kern="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403113" y="5406171"/>
            <a:ext cx="5615545" cy="101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2250" indent="-2222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-1206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</a:defRPr>
            </a:lvl2pPr>
            <a:lvl3pPr marL="801688" indent="-12223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FFFF00"/>
                </a:solidFill>
                <a:latin typeface="+mn-lt"/>
              </a:defRPr>
            </a:lvl3pPr>
            <a:lvl4pPr marL="1027113" indent="-1111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FFFF00"/>
                </a:solidFill>
                <a:latin typeface="+mn-lt"/>
              </a:defRPr>
            </a:lvl4pPr>
            <a:lvl5pPr marL="12620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i="1">
                <a:solidFill>
                  <a:srgbClr val="FFFF00"/>
                </a:solidFill>
                <a:latin typeface="+mn-lt"/>
              </a:defRPr>
            </a:lvl5pPr>
            <a:lvl6pPr marL="17192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6pPr>
            <a:lvl7pPr marL="21764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7pPr>
            <a:lvl8pPr marL="26336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8pPr>
            <a:lvl9pPr marL="30908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sz="2000" dirty="0" smtClean="0"/>
              <a:t>Measured </a:t>
            </a:r>
            <a:r>
              <a:rPr lang="en-US" sz="2000" dirty="0"/>
              <a:t>‘Spiral Pitch Angle’ of </a:t>
            </a:r>
            <a:r>
              <a:rPr lang="en-US" sz="2000" b="1" dirty="0"/>
              <a:t>B</a:t>
            </a:r>
          </a:p>
          <a:p>
            <a:pPr lvl="1"/>
            <a:r>
              <a:rPr lang="en-US" sz="1600" kern="0" dirty="0" smtClean="0"/>
              <a:t>   -6 +/- 2 degrees</a:t>
            </a:r>
          </a:p>
          <a:p>
            <a:pPr lvl="1"/>
            <a:r>
              <a:rPr lang="en-US" sz="1600" kern="0" dirty="0" smtClean="0"/>
              <a:t>   Fairly ‘shallow’ – challenge to dynamo theory</a:t>
            </a:r>
          </a:p>
          <a:p>
            <a:endParaRPr lang="en-US" kern="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29" y="1142888"/>
            <a:ext cx="4128373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 bwMode="auto">
          <a:xfrm flipV="1">
            <a:off x="4589747" y="1741549"/>
            <a:ext cx="1778261" cy="90676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589747" y="2648309"/>
            <a:ext cx="1656439" cy="16862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4175956" y="3399642"/>
            <a:ext cx="3309877" cy="245382"/>
          </a:xfrm>
          <a:prstGeom prst="straightConnector1">
            <a:avLst/>
          </a:prstGeom>
          <a:noFill/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3236150" y="2018457"/>
            <a:ext cx="1736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Simulated 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observations 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predictions</a:t>
            </a:r>
            <a:endParaRPr lang="en-US" sz="1800" dirty="0">
              <a:solidFill>
                <a:srgbClr val="FFFF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28965" y="3399642"/>
            <a:ext cx="165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Actual 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observations</a:t>
            </a:r>
            <a:endParaRPr lang="en-US" sz="1800" dirty="0">
              <a:solidFill>
                <a:srgbClr val="FFFF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8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856983" cy="899220"/>
          </a:xfrm>
        </p:spPr>
        <p:txBody>
          <a:bodyPr/>
          <a:lstStyle/>
          <a:p>
            <a:r>
              <a:rPr lang="en-US" dirty="0" smtClean="0"/>
              <a:t>Quiescent Molecular Clouds &amp; </a:t>
            </a:r>
            <a:br>
              <a:rPr lang="en-US" dirty="0" smtClean="0"/>
            </a:br>
            <a:r>
              <a:rPr lang="en-US" dirty="0" smtClean="0"/>
              <a:t>Star Formation Regulation by </a:t>
            </a:r>
            <a:r>
              <a:rPr lang="en-US" b="1" i="1" dirty="0" smtClean="0"/>
              <a:t>B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1304763"/>
            <a:ext cx="4734733" cy="5119499"/>
          </a:xfrm>
        </p:spPr>
        <p:txBody>
          <a:bodyPr/>
          <a:lstStyle/>
          <a:p>
            <a:endParaRPr lang="en-US" sz="700" dirty="0" smtClean="0"/>
          </a:p>
          <a:p>
            <a:r>
              <a:rPr lang="en-US" sz="2000" b="1" u="sng" dirty="0" smtClean="0"/>
              <a:t>Q:</a:t>
            </a:r>
            <a:r>
              <a:rPr lang="en-US" sz="2000" u="sng" dirty="0" smtClean="0"/>
              <a:t> Does </a:t>
            </a:r>
            <a:r>
              <a:rPr lang="en-US" sz="2000" b="1" i="1" u="sng" dirty="0" smtClean="0"/>
              <a:t>B</a:t>
            </a:r>
            <a:r>
              <a:rPr lang="en-US" sz="2000" u="sng" dirty="0" smtClean="0"/>
              <a:t> play a role in regulating star formation?</a:t>
            </a:r>
          </a:p>
          <a:p>
            <a:endParaRPr lang="en-US" sz="700" u="sng" dirty="0" smtClean="0"/>
          </a:p>
          <a:p>
            <a:r>
              <a:rPr lang="en-US" sz="2000" dirty="0" smtClean="0"/>
              <a:t>Starting point -&gt; quiescent clouds </a:t>
            </a:r>
            <a:endParaRPr lang="en-US" sz="2000" dirty="0"/>
          </a:p>
          <a:p>
            <a:pPr lvl="1"/>
            <a:r>
              <a:rPr lang="en-US" sz="1800" dirty="0" smtClean="0"/>
              <a:t> Lacking evidence of current or past star formation</a:t>
            </a:r>
          </a:p>
          <a:p>
            <a:pPr lvl="1"/>
            <a:endParaRPr lang="en-US" sz="700" dirty="0" smtClean="0"/>
          </a:p>
          <a:p>
            <a:r>
              <a:rPr lang="en-US" sz="2000" b="1" u="sng" dirty="0" smtClean="0"/>
              <a:t>UG Rob </a:t>
            </a:r>
            <a:r>
              <a:rPr lang="en-US" sz="2000" b="1" u="sng" dirty="0" err="1" smtClean="0"/>
              <a:t>Marchwinski</a:t>
            </a:r>
            <a:r>
              <a:rPr lang="en-US" sz="2000" b="1" u="sng" dirty="0" smtClean="0"/>
              <a:t> </a:t>
            </a:r>
            <a:r>
              <a:rPr lang="en-US" sz="2000" dirty="0" smtClean="0"/>
              <a:t>(+’12)   </a:t>
            </a:r>
          </a:p>
          <a:p>
            <a:pPr lvl="1"/>
            <a:r>
              <a:rPr lang="en-US" dirty="0" smtClean="0"/>
              <a:t> 10 x 40 pc cloud w/o stars</a:t>
            </a:r>
          </a:p>
          <a:p>
            <a:pPr lvl="2"/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baseline="30000" dirty="0" smtClean="0">
                <a:ea typeface="+mn-ea"/>
                <a:cs typeface="+mn-cs"/>
              </a:rPr>
              <a:t>13</a:t>
            </a:r>
            <a:r>
              <a:rPr lang="en-US" dirty="0" smtClean="0">
                <a:ea typeface="+mn-ea"/>
                <a:cs typeface="+mn-cs"/>
              </a:rPr>
              <a:t>CO from Galactic Ring Survey (GRS; Jackson+06)</a:t>
            </a:r>
          </a:p>
          <a:p>
            <a:pPr lvl="2"/>
            <a:r>
              <a:rPr lang="en-US" dirty="0" smtClean="0">
                <a:ea typeface="+mn-ea"/>
                <a:cs typeface="+mn-cs"/>
              </a:rPr>
              <a:t> distance = 1.9 kpc</a:t>
            </a:r>
          </a:p>
          <a:p>
            <a:pPr lvl="2"/>
            <a:r>
              <a:rPr lang="en-US" dirty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mass = 1.6x10</a:t>
            </a:r>
            <a:r>
              <a:rPr lang="en-US" baseline="30000" dirty="0" smtClean="0">
                <a:ea typeface="+mn-ea"/>
                <a:cs typeface="+mn-cs"/>
              </a:rPr>
              <a:t>4</a:t>
            </a:r>
            <a:r>
              <a:rPr lang="en-US" dirty="0" smtClean="0">
                <a:ea typeface="+mn-ea"/>
                <a:cs typeface="+mn-cs"/>
              </a:rPr>
              <a:t> M</a:t>
            </a:r>
            <a:r>
              <a:rPr lang="en-US" baseline="-25000" dirty="0" smtClean="0">
                <a:ea typeface="+mn-ea"/>
                <a:cs typeface="+mn-cs"/>
                <a:sym typeface="Wingdings"/>
              </a:rPr>
              <a:t></a:t>
            </a:r>
            <a:endParaRPr lang="en-US" baseline="-25000" dirty="0" smtClean="0">
              <a:ea typeface="+mn-ea"/>
              <a:cs typeface="+mn-cs"/>
            </a:endParaRPr>
          </a:p>
          <a:p>
            <a:pPr lvl="1"/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early GPIPS </a:t>
            </a:r>
            <a:r>
              <a:rPr lang="en-US" dirty="0" smtClean="0">
                <a:ea typeface="+mn-ea"/>
                <a:cs typeface="+mn-cs"/>
              </a:rPr>
              <a:t>data</a:t>
            </a:r>
          </a:p>
          <a:p>
            <a:pPr lvl="2"/>
            <a:r>
              <a:rPr lang="en-US" dirty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2,700 stellar polarizations </a:t>
            </a:r>
          </a:p>
          <a:p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6281C496-9543-469A-BEFC-16754D1B2B3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6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45" y="1088740"/>
            <a:ext cx="4229755" cy="533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4319972" y="2312876"/>
            <a:ext cx="1872208" cy="187220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3131840" y="5193196"/>
            <a:ext cx="3312368" cy="648072"/>
          </a:xfrm>
          <a:prstGeom prst="straightConnector1">
            <a:avLst/>
          </a:prstGeom>
          <a:noFill/>
          <a:ln w="38100" cap="flat" cmpd="sng" algn="ctr">
            <a:solidFill>
              <a:srgbClr val="33CC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608004" y="4185084"/>
            <a:ext cx="1188132" cy="576064"/>
          </a:xfrm>
          <a:prstGeom prst="straightConnector1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813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15" y="0"/>
            <a:ext cx="8768557" cy="611188"/>
          </a:xfrm>
        </p:spPr>
        <p:txBody>
          <a:bodyPr/>
          <a:lstStyle/>
          <a:p>
            <a:r>
              <a:rPr lang="en-US" sz="2600" dirty="0" smtClean="0"/>
              <a:t>First Full Map of </a:t>
            </a:r>
            <a:r>
              <a:rPr lang="en-US" sz="2600" b="1" i="1" dirty="0" smtClean="0"/>
              <a:t>B</a:t>
            </a:r>
            <a:r>
              <a:rPr lang="en-US" sz="2600" dirty="0" smtClean="0"/>
              <a:t> Strength for a Molecular Cloud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3509" y="728700"/>
                <a:ext cx="7596844" cy="2124236"/>
              </a:xfrm>
            </p:spPr>
            <p:txBody>
              <a:bodyPr/>
              <a:lstStyle/>
              <a:p>
                <a:r>
                  <a:rPr lang="en-US" sz="2200" dirty="0" smtClean="0"/>
                  <a:t>Gas spectral linewidths + </a:t>
                </a:r>
                <a:r>
                  <a:rPr lang="en-US" sz="2200" dirty="0" err="1" smtClean="0"/>
                  <a:t>polariz</a:t>
                </a:r>
                <a:r>
                  <a:rPr lang="en-US" sz="2200" dirty="0" smtClean="0"/>
                  <a:t>. PA </a:t>
                </a:r>
                <a:r>
                  <a:rPr lang="en-US" sz="2200" u="sng" dirty="0" smtClean="0"/>
                  <a:t>dispersions</a:t>
                </a:r>
                <a:endParaRPr lang="en-US" sz="2200" dirty="0"/>
              </a:p>
              <a:p>
                <a:pPr lvl="1"/>
                <a:r>
                  <a:rPr lang="en-US" sz="1400" dirty="0" smtClean="0"/>
                  <a:t> </a:t>
                </a:r>
                <a:r>
                  <a:rPr lang="en-US" sz="1600" dirty="0" smtClean="0"/>
                  <a:t>Chandrasekhar &amp; Fermi (1953) analysis (w/ updates)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</a:rPr>
                      <m:t> </m:t>
                    </m:r>
                    <m:r>
                      <a:rPr lang="en-US" sz="1800" b="0" i="1" smtClean="0">
                        <a:latin typeface="Cambria Math"/>
                      </a:rPr>
                      <m:t>𝐵</m:t>
                    </m:r>
                    <m:r>
                      <a:rPr lang="en-US" sz="1800" b="0" i="1" smtClean="0">
                        <a:latin typeface="Cambria Math"/>
                      </a:rPr>
                      <m:t>=0.5 ( </m:t>
                    </m:r>
                    <m:f>
                      <m:fPr>
                        <m:type m:val="skw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/>
                              </a:rPr>
                              <m:t>𝑉</m:t>
                            </m:r>
                          </m:sub>
                        </m:sSub>
                      </m:num>
                      <m:den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1800" dirty="0" smtClean="0"/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/>
                          </a:rPr>
                          <m:t>( </m:t>
                        </m:r>
                        <m:f>
                          <m:fPr>
                            <m:ctrlPr>
                              <a:rPr lang="en-US" sz="1800" b="0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800" b="0" i="1" dirty="0" smtClean="0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en-US" sz="1800" b="0" i="1" dirty="0" smtClean="0">
                                <a:latin typeface="Cambria Math"/>
                              </a:rPr>
                              <m:t>3</m:t>
                            </m:r>
                          </m:den>
                        </m:f>
                        <m:r>
                          <a:rPr lang="en-US" sz="1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1800" b="0" i="1" dirty="0" smtClean="0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1800" b="0" i="1" dirty="0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1800" b="0" i="1" dirty="0" smtClean="0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US" sz="1800" b="0" i="1" dirty="0" smtClean="0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  <m:sup>
                        <m:r>
                          <a:rPr lang="en-US" sz="1800" b="0" i="1" dirty="0" smtClean="0">
                            <a:latin typeface="Cambria Math"/>
                          </a:rPr>
                          <m:t>0.5</m:t>
                        </m:r>
                      </m:sup>
                    </m:sSup>
                  </m:oMath>
                </a14:m>
                <a:r>
                  <a:rPr lang="en-US" sz="1800" dirty="0" smtClean="0"/>
                  <a:t>  </a:t>
                </a:r>
                <a:endParaRPr lang="en-US" sz="800" dirty="0" smtClean="0"/>
              </a:p>
              <a:p>
                <a:r>
                  <a:rPr lang="en-US" sz="2200" dirty="0"/>
                  <a:t>Discovered, characterized  ‘Magnetic Cores’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 smtClean="0"/>
                  <a:t>Dense(r) </a:t>
                </a:r>
                <a:r>
                  <a:rPr lang="en-US" dirty="0"/>
                  <a:t>cores </a:t>
                </a:r>
                <a:r>
                  <a:rPr lang="en-US" dirty="0" smtClean="0"/>
                  <a:t>w/ more </a:t>
                </a:r>
                <a:r>
                  <a:rPr lang="en-US" b="1" i="1" dirty="0"/>
                  <a:t>B</a:t>
                </a:r>
                <a:r>
                  <a:rPr lang="en-US" dirty="0"/>
                  <a:t> </a:t>
                </a:r>
                <a:r>
                  <a:rPr lang="en-US" dirty="0" smtClean="0"/>
                  <a:t>strength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509" y="728700"/>
                <a:ext cx="7596844" cy="2124236"/>
              </a:xfrm>
              <a:blipFill rotWithShape="1">
                <a:blip r:embed="rId2"/>
                <a:stretch>
                  <a:fillRect l="-1124" t="-2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dirty="0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6281C496-9543-469A-BEFC-16754D1B2B3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639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941"/>
          <a:stretch/>
        </p:blipFill>
        <p:spPr bwMode="auto">
          <a:xfrm>
            <a:off x="151257" y="2708920"/>
            <a:ext cx="4716583" cy="298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295757" y="4941168"/>
            <a:ext cx="3704735" cy="7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2250" indent="-2222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-1206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</a:defRPr>
            </a:lvl2pPr>
            <a:lvl3pPr marL="801688" indent="-12223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FFFF00"/>
                </a:solidFill>
                <a:latin typeface="+mn-lt"/>
              </a:defRPr>
            </a:lvl3pPr>
            <a:lvl4pPr marL="1027113" indent="-1111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FFFF00"/>
                </a:solidFill>
                <a:latin typeface="+mn-lt"/>
              </a:defRPr>
            </a:lvl4pPr>
            <a:lvl5pPr marL="12620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i="1">
                <a:solidFill>
                  <a:srgbClr val="FFFF00"/>
                </a:solidFill>
                <a:latin typeface="+mn-lt"/>
              </a:defRPr>
            </a:lvl5pPr>
            <a:lvl6pPr marL="17192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6pPr>
            <a:lvl7pPr marL="21764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7pPr>
            <a:lvl8pPr marL="26336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8pPr>
            <a:lvl9pPr marL="30908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Gas Mass to </a:t>
            </a:r>
            <a:r>
              <a:rPr lang="en-US" sz="2000" b="1" kern="0" dirty="0" smtClean="0"/>
              <a:t>B</a:t>
            </a:r>
            <a:r>
              <a:rPr lang="en-US" sz="2000" kern="0" dirty="0" smtClean="0"/>
              <a:t> Flux (M/</a:t>
            </a:r>
            <a:r>
              <a:rPr lang="en-US" sz="2000" kern="0" dirty="0" smtClean="0">
                <a:latin typeface="Symbol" pitchFamily="18" charset="2"/>
              </a:rPr>
              <a:t>F</a:t>
            </a:r>
            <a:r>
              <a:rPr lang="en-US" sz="2000" kern="0" dirty="0" smtClean="0"/>
              <a:t>) ratio map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848563" y="5706835"/>
            <a:ext cx="6156684" cy="73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2250" indent="-2222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-1206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</a:defRPr>
            </a:lvl2pPr>
            <a:lvl3pPr marL="801688" indent="-12223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FFFF00"/>
                </a:solidFill>
                <a:latin typeface="+mn-lt"/>
              </a:defRPr>
            </a:lvl3pPr>
            <a:lvl4pPr marL="1027113" indent="-1111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FFFF00"/>
                </a:solidFill>
                <a:latin typeface="+mn-lt"/>
              </a:defRPr>
            </a:lvl4pPr>
            <a:lvl5pPr marL="12620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i="1">
                <a:solidFill>
                  <a:srgbClr val="FFFF00"/>
                </a:solidFill>
                <a:latin typeface="+mn-lt"/>
              </a:defRPr>
            </a:lvl5pPr>
            <a:lvl6pPr marL="17192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6pPr>
            <a:lvl7pPr marL="21764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7pPr>
            <a:lvl8pPr marL="26336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8pPr>
            <a:lvl9pPr marL="30908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Magnetic Cores are </a:t>
            </a:r>
            <a:r>
              <a:rPr lang="en-US" sz="2000" b="1" u="sng" kern="0" dirty="0" smtClean="0"/>
              <a:t>subcritical</a:t>
            </a:r>
            <a:r>
              <a:rPr lang="en-US" sz="2000" kern="0" dirty="0" smtClean="0"/>
              <a:t>, </a:t>
            </a:r>
            <a:r>
              <a:rPr lang="en-US" sz="2000" b="1" u="sng" kern="0" dirty="0" smtClean="0"/>
              <a:t>supported against collapse</a:t>
            </a:r>
            <a:r>
              <a:rPr lang="en-US" sz="2000" kern="0" dirty="0" smtClean="0"/>
              <a:t> by the </a:t>
            </a:r>
            <a:r>
              <a:rPr lang="en-US" sz="2000" b="1" kern="0" dirty="0" smtClean="0"/>
              <a:t>B</a:t>
            </a:r>
            <a:r>
              <a:rPr lang="en-US" sz="2000" kern="0" dirty="0" smtClean="0"/>
              <a:t> field.</a:t>
            </a:r>
          </a:p>
          <a:p>
            <a:endParaRPr lang="en-US" sz="800" kern="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76" y="2521055"/>
            <a:ext cx="3692123" cy="241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6392" y="5909844"/>
            <a:ext cx="259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Marchwinski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 et al. 2012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3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vs n(H</a:t>
            </a:r>
            <a:r>
              <a:rPr lang="en-US" baseline="-25000" dirty="0" smtClean="0"/>
              <a:t>2</a:t>
            </a:r>
            <a:r>
              <a:rPr lang="en-US" dirty="0" smtClean="0"/>
              <a:t>) within a </a:t>
            </a:r>
            <a:r>
              <a:rPr lang="en-US" i="1" u="sng" dirty="0" smtClean="0"/>
              <a:t>single</a:t>
            </a:r>
            <a:r>
              <a:rPr lang="en-US" dirty="0" smtClean="0"/>
              <a:t> cloud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34" y="944724"/>
            <a:ext cx="5931454" cy="507656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58352"/>
            <a:ext cx="6648916" cy="506293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52716" y="615808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Marchwinski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 et al. 2012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1024" y="569474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Crutcher + ‘10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232756"/>
            <a:ext cx="8785225" cy="4753298"/>
          </a:xfrm>
        </p:spPr>
        <p:txBody>
          <a:bodyPr/>
          <a:lstStyle/>
          <a:p>
            <a:r>
              <a:rPr lang="en-US" dirty="0" smtClean="0"/>
              <a:t>In the Galactic disk, do </a:t>
            </a:r>
            <a:r>
              <a:rPr lang="en-US" b="1" u="sng" dirty="0" smtClean="0"/>
              <a:t>magnetic fields </a:t>
            </a:r>
            <a:r>
              <a:rPr lang="en-US" dirty="0" smtClean="0"/>
              <a:t>have important roles in the formation and evolution of </a:t>
            </a:r>
            <a:r>
              <a:rPr lang="en-US" b="1" u="sng" dirty="0" smtClean="0"/>
              <a:t>atomic and molecular clouds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Within molecular clouds, do </a:t>
            </a:r>
            <a:r>
              <a:rPr lang="en-US" b="1" u="sng" dirty="0" smtClean="0"/>
              <a:t>magnetic fields </a:t>
            </a:r>
            <a:r>
              <a:rPr lang="en-US" dirty="0" smtClean="0"/>
              <a:t>have important roles in the formation and evolution of </a:t>
            </a:r>
            <a:r>
              <a:rPr lang="en-US" b="1" u="sng" dirty="0" smtClean="0"/>
              <a:t>dense cloud cores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Within dense cloud cores, do </a:t>
            </a:r>
            <a:r>
              <a:rPr lang="en-US" b="1" u="sng" dirty="0" smtClean="0"/>
              <a:t>magnetic fields </a:t>
            </a:r>
            <a:r>
              <a:rPr lang="en-US" dirty="0" smtClean="0"/>
              <a:t>have important roles in </a:t>
            </a:r>
            <a:r>
              <a:rPr lang="en-US" b="1" u="sng" dirty="0" smtClean="0"/>
              <a:t>star formation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3" y="9056"/>
            <a:ext cx="5482909" cy="1187696"/>
          </a:xfrm>
        </p:spPr>
        <p:txBody>
          <a:bodyPr/>
          <a:lstStyle/>
          <a:p>
            <a:r>
              <a:rPr lang="en-US" sz="2800" b="1" dirty="0" smtClean="0"/>
              <a:t>External Illumination and Dust Grain Alignment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676" y="1232756"/>
            <a:ext cx="4320480" cy="5022127"/>
          </a:xfrm>
        </p:spPr>
        <p:txBody>
          <a:bodyPr/>
          <a:lstStyle/>
          <a:p>
            <a:r>
              <a:rPr lang="en-US" dirty="0" smtClean="0"/>
              <a:t>L204, Cloud 3 in upper </a:t>
            </a:r>
            <a:r>
              <a:rPr lang="en-US" dirty="0" err="1" smtClean="0"/>
              <a:t>Sco</a:t>
            </a:r>
            <a:endParaRPr lang="en-US" dirty="0" smtClean="0"/>
          </a:p>
          <a:p>
            <a:endParaRPr lang="en-US" sz="1200" dirty="0" smtClean="0"/>
          </a:p>
          <a:p>
            <a:r>
              <a:rPr lang="en-US" dirty="0" smtClean="0"/>
              <a:t>Illuminated by runaway O9 star </a:t>
            </a:r>
            <a:r>
              <a:rPr lang="en-US" b="1" dirty="0">
                <a:latin typeface="Symbol" panose="05050102010706020507" pitchFamily="18" charset="2"/>
              </a:rPr>
              <a:t>z</a:t>
            </a:r>
            <a:r>
              <a:rPr lang="en-US" dirty="0" smtClean="0"/>
              <a:t>-</a:t>
            </a:r>
            <a:r>
              <a:rPr lang="en-US" dirty="0" err="1" smtClean="0"/>
              <a:t>Oph</a:t>
            </a:r>
            <a:endParaRPr lang="en-US" dirty="0" smtClean="0"/>
          </a:p>
          <a:p>
            <a:endParaRPr lang="en-US" sz="1200" dirty="0"/>
          </a:p>
          <a:p>
            <a:r>
              <a:rPr lang="en-US" dirty="0" smtClean="0"/>
              <a:t>Mimir H-band Pol. </a:t>
            </a:r>
          </a:p>
          <a:p>
            <a:pPr lvl="1"/>
            <a:r>
              <a:rPr lang="en-US" dirty="0" smtClean="0"/>
              <a:t>1 x 1.5 deg region </a:t>
            </a:r>
          </a:p>
          <a:p>
            <a:endParaRPr lang="en-US" sz="1200" dirty="0" smtClean="0"/>
          </a:p>
          <a:p>
            <a:r>
              <a:rPr lang="en-US" dirty="0" smtClean="0"/>
              <a:t>Polarization Efficiency (PE = P</a:t>
            </a:r>
            <a:r>
              <a:rPr lang="en-US" b="1" baseline="-25000" dirty="0" smtClean="0"/>
              <a:t>H</a:t>
            </a:r>
            <a:r>
              <a:rPr lang="en-US" dirty="0" smtClean="0"/>
              <a:t> / A</a:t>
            </a:r>
            <a:r>
              <a:rPr lang="en-US" b="1" baseline="-25000" dirty="0" smtClean="0"/>
              <a:t>V</a:t>
            </a:r>
            <a:r>
              <a:rPr lang="en-US" dirty="0" smtClean="0"/>
              <a:t>) is highest on side facing </a:t>
            </a:r>
            <a:r>
              <a:rPr lang="en-US" b="1" dirty="0" smtClean="0">
                <a:latin typeface="Symbol" panose="05050102010706020507" pitchFamily="18" charset="2"/>
              </a:rPr>
              <a:t>z</a:t>
            </a:r>
            <a:r>
              <a:rPr lang="en-US" dirty="0" smtClean="0"/>
              <a:t>-</a:t>
            </a:r>
            <a:r>
              <a:rPr lang="en-US" dirty="0" err="1" smtClean="0"/>
              <a:t>Oph</a:t>
            </a:r>
            <a:r>
              <a:rPr lang="en-US" dirty="0" smtClean="0"/>
              <a:t>, decreasing with optical  depth to </a:t>
            </a:r>
            <a:r>
              <a:rPr lang="en-US" b="1" dirty="0" smtClean="0">
                <a:latin typeface="Symbol" panose="05050102010706020507" pitchFamily="18" charset="2"/>
              </a:rPr>
              <a:t>z</a:t>
            </a:r>
            <a:r>
              <a:rPr lang="en-US" dirty="0" smtClean="0"/>
              <a:t>-</a:t>
            </a:r>
            <a:r>
              <a:rPr lang="en-US" dirty="0" err="1" smtClean="0"/>
              <a:t>Oph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RATs √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Cashman &amp; Clemens ‘14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43" y="152636"/>
            <a:ext cx="3300413" cy="270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439" y="4797152"/>
            <a:ext cx="2537460" cy="162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79" y="2528900"/>
            <a:ext cx="2108835" cy="245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4247964" y="1772816"/>
            <a:ext cx="2396867" cy="360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680012" y="5877272"/>
            <a:ext cx="1964819" cy="3600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795444" y="6246411"/>
            <a:ext cx="2614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Cashman &amp; Clemens ‘14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5591" y="2857260"/>
            <a:ext cx="2228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n-lt"/>
              </a:rPr>
              <a:t>Gray = WISE; Red = </a:t>
            </a:r>
            <a:r>
              <a:rPr lang="en-US" baseline="30000" dirty="0" smtClean="0">
                <a:solidFill>
                  <a:srgbClr val="FFFF00"/>
                </a:solidFill>
                <a:latin typeface="+mn-lt"/>
              </a:rPr>
              <a:t>13</a:t>
            </a:r>
            <a:r>
              <a:rPr lang="en-US" dirty="0" smtClean="0">
                <a:solidFill>
                  <a:srgbClr val="FFFF00"/>
                </a:solidFill>
                <a:latin typeface="+mn-lt"/>
              </a:rPr>
              <a:t>CO (</a:t>
            </a:r>
            <a:r>
              <a:rPr lang="en-US" dirty="0" err="1" smtClean="0">
                <a:solidFill>
                  <a:srgbClr val="FFFF00"/>
                </a:solidFill>
                <a:latin typeface="+mn-lt"/>
              </a:rPr>
              <a:t>Tachihara</a:t>
            </a:r>
            <a:r>
              <a:rPr lang="en-US" dirty="0" smtClean="0">
                <a:solidFill>
                  <a:srgbClr val="FFFF00"/>
                </a:solidFill>
                <a:latin typeface="+mn-lt"/>
              </a:rPr>
              <a:t>+ ‘00)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920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64" y="0"/>
            <a:ext cx="7884876" cy="980728"/>
          </a:xfrm>
        </p:spPr>
        <p:txBody>
          <a:bodyPr/>
          <a:lstStyle/>
          <a:p>
            <a:r>
              <a:rPr lang="en-US" dirty="0" smtClean="0"/>
              <a:t>Big Picture </a:t>
            </a:r>
            <a:r>
              <a:rPr lang="en-US" b="1" i="1" dirty="0" smtClean="0"/>
              <a:t>B</a:t>
            </a:r>
            <a:r>
              <a:rPr lang="en-US" dirty="0" smtClean="0"/>
              <a:t>-Fields – </a:t>
            </a:r>
            <a:br>
              <a:rPr lang="en-US" dirty="0" smtClean="0"/>
            </a:br>
            <a:r>
              <a:rPr lang="en-US" dirty="0" smtClean="0"/>
              <a:t>Milky Way Analog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033" y="1124744"/>
            <a:ext cx="6207842" cy="5004556"/>
          </a:xfrm>
        </p:spPr>
        <p:txBody>
          <a:bodyPr/>
          <a:lstStyle/>
          <a:p>
            <a:r>
              <a:rPr lang="en-US" sz="2200" dirty="0" smtClean="0"/>
              <a:t>Hard to study large-scale </a:t>
            </a:r>
            <a:r>
              <a:rPr lang="en-US" sz="2200" b="1" i="1" dirty="0" smtClean="0"/>
              <a:t>B</a:t>
            </a:r>
            <a:r>
              <a:rPr lang="en-US" sz="2200" dirty="0" smtClean="0"/>
              <a:t> in Milky Way from WITHIN Milky Way</a:t>
            </a:r>
          </a:p>
          <a:p>
            <a:pPr lvl="1"/>
            <a:r>
              <a:rPr lang="en-US" dirty="0" smtClean="0"/>
              <a:t>Lessons from Milky Way analogs?</a:t>
            </a:r>
          </a:p>
          <a:p>
            <a:endParaRPr lang="en-US" sz="800" dirty="0" smtClean="0"/>
          </a:p>
          <a:p>
            <a:r>
              <a:rPr lang="en-US" sz="2200" dirty="0" smtClean="0"/>
              <a:t>Lessons from radio synchrotron probes?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synchrotron probes warm/hot plasma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NIR gets cooler, star-forming material</a:t>
            </a:r>
          </a:p>
          <a:p>
            <a:endParaRPr lang="en-US" sz="800" dirty="0" smtClean="0"/>
          </a:p>
          <a:p>
            <a:r>
              <a:rPr lang="en-US" b="1" u="sng" dirty="0" smtClean="0"/>
              <a:t>M51</a:t>
            </a:r>
            <a:r>
              <a:rPr lang="en-US" dirty="0" smtClean="0"/>
              <a:t> – face-on grand design spiral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Strong radio, optical polarization</a:t>
            </a:r>
          </a:p>
          <a:p>
            <a:pPr lvl="1"/>
            <a:r>
              <a:rPr lang="en-US" dirty="0" smtClean="0"/>
              <a:t> But, despite </a:t>
            </a:r>
            <a:r>
              <a:rPr lang="en-US" b="1" dirty="0" smtClean="0"/>
              <a:t>deep, deep </a:t>
            </a:r>
            <a:r>
              <a:rPr lang="en-US" dirty="0" smtClean="0"/>
              <a:t>Mimir  observations, we found </a:t>
            </a:r>
            <a:r>
              <a:rPr lang="en-US" b="1" u="sng" dirty="0" smtClean="0"/>
              <a:t>no</a:t>
            </a:r>
            <a:r>
              <a:rPr lang="en-US" dirty="0" smtClean="0"/>
              <a:t> H-band polarization </a:t>
            </a:r>
          </a:p>
          <a:p>
            <a:pPr lvl="2"/>
            <a:r>
              <a:rPr lang="en-US" b="1" dirty="0"/>
              <a:t> </a:t>
            </a:r>
            <a:r>
              <a:rPr lang="en-US" b="1" dirty="0" smtClean="0"/>
              <a:t>P</a:t>
            </a:r>
            <a:r>
              <a:rPr lang="en-US" b="1" baseline="-25000" dirty="0" smtClean="0"/>
              <a:t>H</a:t>
            </a:r>
            <a:r>
              <a:rPr lang="en-US" b="1" dirty="0" smtClean="0"/>
              <a:t> &lt; 0.05%</a:t>
            </a:r>
            <a:r>
              <a:rPr lang="en-US" dirty="0" smtClean="0"/>
              <a:t>;</a:t>
            </a:r>
            <a:r>
              <a:rPr lang="en-US" b="1" dirty="0" smtClean="0"/>
              <a:t> </a:t>
            </a:r>
            <a:r>
              <a:rPr lang="en-US" dirty="0" smtClean="0"/>
              <a:t>Pavel &amp; Clemens 2012</a:t>
            </a:r>
          </a:p>
          <a:p>
            <a:pPr lvl="1"/>
            <a:r>
              <a:rPr lang="en-US" dirty="0" smtClean="0"/>
              <a:t> Low NIR opacity? (but high Dust to </a:t>
            </a:r>
          </a:p>
          <a:p>
            <a:pPr marL="33655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Gas ratio in M51…)</a:t>
            </a:r>
          </a:p>
          <a:p>
            <a:pPr marL="336550" lvl="1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6281C496-9543-469A-BEFC-16754D1B2B3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65954" name="Picture 2" descr="C:\Users\Dan\Desktop\proposals\2012_NSF_GPIPS-III\Figures\M51_P_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66" y="1232756"/>
            <a:ext cx="2557872" cy="52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49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16" y="116632"/>
            <a:ext cx="8745772" cy="611188"/>
          </a:xfrm>
        </p:spPr>
        <p:txBody>
          <a:bodyPr/>
          <a:lstStyle/>
          <a:p>
            <a:r>
              <a:rPr lang="en-US" sz="2800" dirty="0" smtClean="0"/>
              <a:t>We </a:t>
            </a:r>
            <a:r>
              <a:rPr lang="en-US" sz="2800" b="1" u="sng" dirty="0" smtClean="0"/>
              <a:t>Do</a:t>
            </a:r>
            <a:r>
              <a:rPr lang="en-US" sz="2800" dirty="0" smtClean="0"/>
              <a:t> Detect NIR Polarizations: The T-Galaxy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72716"/>
            <a:ext cx="5184575" cy="5113338"/>
          </a:xfrm>
        </p:spPr>
        <p:txBody>
          <a:bodyPr/>
          <a:lstStyle/>
          <a:p>
            <a:r>
              <a:rPr lang="en-US" sz="2200" dirty="0" smtClean="0"/>
              <a:t>T-Galaxy – serendipitously found in deep Taurus observations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2MASX J04412715+2433110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53 </a:t>
            </a:r>
            <a:r>
              <a:rPr lang="en-US" dirty="0" err="1" smtClean="0"/>
              <a:t>Mpc</a:t>
            </a:r>
            <a:r>
              <a:rPr lang="en-US" dirty="0" smtClean="0"/>
              <a:t> dist.; </a:t>
            </a:r>
            <a:r>
              <a:rPr lang="en-US" b="1" dirty="0" smtClean="0"/>
              <a:t>75˚ inclination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6281C496-9543-469A-BEFC-16754D1B2B3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669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15" y="893530"/>
            <a:ext cx="3834273" cy="361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6162"/>
            <a:ext cx="4068452" cy="398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44008" y="4725144"/>
            <a:ext cx="4317281" cy="164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2250" indent="-22225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-1206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FFFF00"/>
                </a:solidFill>
                <a:latin typeface="+mn-lt"/>
              </a:defRPr>
            </a:lvl2pPr>
            <a:lvl3pPr marL="801688" indent="-122238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FFFF00"/>
                </a:solidFill>
                <a:latin typeface="+mn-lt"/>
              </a:defRPr>
            </a:lvl3pPr>
            <a:lvl4pPr marL="1027113" indent="-1111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rgbClr val="FFFF00"/>
                </a:solidFill>
                <a:latin typeface="+mn-lt"/>
              </a:defRPr>
            </a:lvl4pPr>
            <a:lvl5pPr marL="12620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5pPr>
            <a:lvl6pPr marL="17192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6pPr>
            <a:lvl7pPr marL="21764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7pPr>
            <a:lvl8pPr marL="26336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8pPr>
            <a:lvl9pPr marL="3090863" indent="-619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 i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sz="2200" b="1" i="1" dirty="0" smtClean="0"/>
              <a:t>B</a:t>
            </a:r>
            <a:r>
              <a:rPr lang="en-US" sz="2200" dirty="0" smtClean="0"/>
              <a:t> </a:t>
            </a:r>
            <a:r>
              <a:rPr lang="en-US" sz="2200" dirty="0"/>
              <a:t>lines </a:t>
            </a:r>
            <a:r>
              <a:rPr lang="en-US" sz="2200" dirty="0" smtClean="0"/>
              <a:t>mostly </a:t>
            </a:r>
            <a:r>
              <a:rPr lang="en-US" sz="2200" dirty="0"/>
              <a:t>disk-parallel</a:t>
            </a:r>
          </a:p>
          <a:p>
            <a:r>
              <a:rPr lang="en-US" sz="2200" dirty="0" smtClean="0"/>
              <a:t>Strong 1-3% polarization signal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800" dirty="0" smtClean="0"/>
              <a:t>[Clemens+13]</a:t>
            </a:r>
            <a:endParaRPr lang="en-US" sz="18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644008" y="1232756"/>
            <a:ext cx="2736304" cy="21602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04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Dan\Desktop\Presentations\20130821_MOS_Magnetic_Milky_Way\figures\R37_NGC891_with_Pol_vect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6238037" cy="59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78" y="72398"/>
            <a:ext cx="9036496" cy="611188"/>
          </a:xfrm>
        </p:spPr>
        <p:txBody>
          <a:bodyPr/>
          <a:lstStyle/>
          <a:p>
            <a:r>
              <a:rPr lang="en-US" sz="2400" b="1" dirty="0"/>
              <a:t>Mimir H-band &amp; K-band Polarization Observations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of </a:t>
            </a:r>
            <a:r>
              <a:rPr lang="en-US" sz="2400" b="1" dirty="0"/>
              <a:t>NGC891 – Milky Way </a:t>
            </a:r>
            <a:r>
              <a:rPr lang="en-US" sz="2400" b="1" dirty="0" smtClean="0"/>
              <a:t>Analog Galaxy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36195" y="757772"/>
            <a:ext cx="268169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tx1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NIR polarizations from 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Montgomery &amp; Clemens (2014)</a:t>
            </a:r>
          </a:p>
          <a:p>
            <a:endParaRPr lang="en-US" b="1" dirty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+mn-lt"/>
              </a:rPr>
              <a:t>15 degree offset from disk-parallel; same as seen in Milky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 smtClean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+mn-lt"/>
              </a:rPr>
              <a:t>Scattering dominates at high Z-height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 smtClean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+mn-lt"/>
              </a:rPr>
              <a:t>Dichroism along mid-plane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 smtClean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+mn-lt"/>
              </a:rPr>
              <a:t>NIR polarization traced along the full disk extent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 smtClean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+mn-lt"/>
              </a:rPr>
              <a:t>Detailed comparison with radio enabled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+mn-lt"/>
              </a:rPr>
              <a:t>Pathfinding for PEGS PhD project of Jordan Montgomery.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7625"/>
            <a:ext cx="7400925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116632"/>
            <a:ext cx="9000492" cy="611188"/>
          </a:xfrm>
        </p:spPr>
        <p:txBody>
          <a:bodyPr/>
          <a:lstStyle/>
          <a:p>
            <a:r>
              <a:rPr lang="en-US" dirty="0" smtClean="0"/>
              <a:t>Science Questions Under Active Pursuit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052736"/>
            <a:ext cx="8676964" cy="5148572"/>
          </a:xfrm>
        </p:spPr>
        <p:txBody>
          <a:bodyPr/>
          <a:lstStyle/>
          <a:p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ature of </a:t>
            </a:r>
            <a:r>
              <a:rPr lang="en-US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 the cool ISM of the Galactic Disk?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/>
            <a:r>
              <a:rPr lang="en-US" dirty="0" smtClean="0"/>
              <a:t> </a:t>
            </a:r>
            <a:r>
              <a:rPr lang="en-US" sz="1800" dirty="0" smtClean="0"/>
              <a:t>A</a:t>
            </a:r>
            <a:r>
              <a:rPr lang="en-US" sz="1800" dirty="0"/>
              <a:t>. O</a:t>
            </a:r>
            <a:r>
              <a:rPr lang="en-US" sz="1800" dirty="0" smtClean="0"/>
              <a:t>verall </a:t>
            </a:r>
            <a:r>
              <a:rPr lang="en-US" sz="1800" dirty="0"/>
              <a:t>structure of </a:t>
            </a:r>
            <a:r>
              <a:rPr lang="en-US" sz="1800" b="1" i="1" dirty="0" smtClean="0"/>
              <a:t>B</a:t>
            </a:r>
            <a:r>
              <a:rPr lang="en-US" sz="1800" dirty="0" smtClean="0"/>
              <a:t> in </a:t>
            </a:r>
            <a:r>
              <a:rPr lang="en-US" sz="1800" dirty="0"/>
              <a:t>the first Galactic quadrant?</a:t>
            </a:r>
          </a:p>
          <a:p>
            <a:pPr lvl="1"/>
            <a:r>
              <a:rPr lang="en-US" sz="1800" dirty="0" smtClean="0"/>
              <a:t> B</a:t>
            </a:r>
            <a:r>
              <a:rPr lang="en-US" sz="1800" dirty="0"/>
              <a:t>. </a:t>
            </a:r>
            <a:r>
              <a:rPr lang="en-US" sz="1800" dirty="0" smtClean="0"/>
              <a:t>Nature of </a:t>
            </a:r>
            <a:r>
              <a:rPr lang="en-US" sz="1800" dirty="0"/>
              <a:t>regions </a:t>
            </a:r>
            <a:r>
              <a:rPr lang="en-US" sz="1800" dirty="0" smtClean="0"/>
              <a:t>departing </a:t>
            </a:r>
            <a:r>
              <a:rPr lang="en-US" sz="1800" dirty="0"/>
              <a:t>from the overall disk field?</a:t>
            </a:r>
          </a:p>
          <a:p>
            <a:pPr lvl="1"/>
            <a:r>
              <a:rPr lang="en-US" sz="1800" dirty="0" smtClean="0"/>
              <a:t> C</a:t>
            </a:r>
            <a:r>
              <a:rPr lang="en-US" sz="1800" dirty="0"/>
              <a:t>. </a:t>
            </a:r>
            <a:r>
              <a:rPr lang="en-US" sz="1800" b="1" i="1" dirty="0" smtClean="0"/>
              <a:t>B</a:t>
            </a:r>
            <a:r>
              <a:rPr lang="en-US" sz="1800" dirty="0" smtClean="0"/>
              <a:t> inside, outside of molecular </a:t>
            </a:r>
            <a:r>
              <a:rPr lang="en-US" sz="1800" dirty="0"/>
              <a:t>clouds </a:t>
            </a:r>
            <a:r>
              <a:rPr lang="en-US" sz="1800" dirty="0" smtClean="0"/>
              <a:t>&amp; cores </a:t>
            </a:r>
            <a:r>
              <a:rPr lang="en-US" sz="1800" dirty="0"/>
              <a:t>of those clouds?</a:t>
            </a:r>
          </a:p>
          <a:p>
            <a:pPr lvl="1"/>
            <a:r>
              <a:rPr lang="en-US" sz="1800" dirty="0" smtClean="0"/>
              <a:t> D</a:t>
            </a:r>
            <a:r>
              <a:rPr lang="en-US" sz="1800" dirty="0"/>
              <a:t>. </a:t>
            </a:r>
            <a:r>
              <a:rPr lang="en-US" sz="1800" dirty="0" smtClean="0"/>
              <a:t>Milky </a:t>
            </a:r>
            <a:r>
              <a:rPr lang="en-US" sz="1800" dirty="0"/>
              <a:t>Way </a:t>
            </a:r>
            <a:r>
              <a:rPr lang="en-US" sz="1800" b="1" i="1" dirty="0" smtClean="0"/>
              <a:t>B</a:t>
            </a:r>
            <a:r>
              <a:rPr lang="en-US" sz="1800" dirty="0" smtClean="0"/>
              <a:t> compared to analog galaxies? </a:t>
            </a:r>
            <a:r>
              <a:rPr lang="en-US" sz="1800" i="1" dirty="0" smtClean="0">
                <a:solidFill>
                  <a:srgbClr val="FF9900"/>
                </a:solidFill>
              </a:rPr>
              <a:t>(J. Montgomery)</a:t>
            </a:r>
          </a:p>
          <a:p>
            <a:pPr lvl="1"/>
            <a:endParaRPr lang="en-US" sz="1200" dirty="0"/>
          </a:p>
          <a:p>
            <a:r>
              <a:rPr lang="en-US" b="1" i="1" dirty="0" smtClean="0"/>
              <a:t>B</a:t>
            </a:r>
            <a:r>
              <a:rPr lang="en-US" b="1" dirty="0" smtClean="0"/>
              <a:t> variations with cloud type and environment?</a:t>
            </a:r>
            <a:endParaRPr lang="en-US" b="1" dirty="0"/>
          </a:p>
          <a:p>
            <a:pPr lvl="1"/>
            <a:r>
              <a:rPr lang="en-US" dirty="0" smtClean="0"/>
              <a:t> </a:t>
            </a:r>
            <a:r>
              <a:rPr lang="en-US" sz="1800" dirty="0" smtClean="0"/>
              <a:t>E</a:t>
            </a:r>
            <a:r>
              <a:rPr lang="en-US" sz="1800" dirty="0"/>
              <a:t>. </a:t>
            </a:r>
            <a:r>
              <a:rPr lang="en-US" sz="1800" dirty="0" smtClean="0"/>
              <a:t>M/</a:t>
            </a:r>
            <a:r>
              <a:rPr lang="el-GR" sz="1800" dirty="0" smtClean="0"/>
              <a:t>Φ</a:t>
            </a:r>
            <a:r>
              <a:rPr lang="en-US" sz="1800" dirty="0" smtClean="0"/>
              <a:t> </a:t>
            </a:r>
            <a:r>
              <a:rPr lang="en-US" sz="1800" dirty="0"/>
              <a:t>ratios </a:t>
            </a:r>
            <a:r>
              <a:rPr lang="en-US" sz="1800" dirty="0" smtClean="0"/>
              <a:t>vs cloud </a:t>
            </a:r>
            <a:r>
              <a:rPr lang="en-US" sz="1800" dirty="0"/>
              <a:t>types and </a:t>
            </a:r>
            <a:r>
              <a:rPr lang="en-US" sz="1800" dirty="0" smtClean="0"/>
              <a:t>zones? </a:t>
            </a:r>
            <a:r>
              <a:rPr lang="en-US" sz="1800" i="1" dirty="0" smtClean="0">
                <a:solidFill>
                  <a:srgbClr val="FF9900"/>
                </a:solidFill>
              </a:rPr>
              <a:t>(R. Cashman)</a:t>
            </a:r>
            <a:endParaRPr lang="en-US" sz="1800" i="1" dirty="0">
              <a:solidFill>
                <a:srgbClr val="FF9900"/>
              </a:solidFill>
            </a:endParaRPr>
          </a:p>
          <a:p>
            <a:pPr lvl="1"/>
            <a:r>
              <a:rPr lang="en-US" sz="1800" dirty="0" smtClean="0"/>
              <a:t> F</a:t>
            </a:r>
            <a:r>
              <a:rPr lang="en-US" sz="1800" dirty="0"/>
              <a:t>. </a:t>
            </a:r>
            <a:r>
              <a:rPr lang="en-US" sz="1800" b="1" i="1" dirty="0" smtClean="0"/>
              <a:t>B</a:t>
            </a:r>
            <a:r>
              <a:rPr lang="en-US" sz="1800" dirty="0" smtClean="0"/>
              <a:t> and M/</a:t>
            </a:r>
            <a:r>
              <a:rPr lang="el-GR" sz="1800" dirty="0" smtClean="0"/>
              <a:t>Φ</a:t>
            </a:r>
            <a:r>
              <a:rPr lang="en-US" sz="1800" dirty="0" smtClean="0"/>
              <a:t> </a:t>
            </a:r>
            <a:r>
              <a:rPr lang="en-US" sz="1800" dirty="0"/>
              <a:t>ratios </a:t>
            </a:r>
            <a:r>
              <a:rPr lang="en-US" sz="1800" dirty="0" smtClean="0"/>
              <a:t>within </a:t>
            </a:r>
            <a:r>
              <a:rPr lang="en-US" sz="1800" dirty="0"/>
              <a:t>individual clouds</a:t>
            </a:r>
            <a:r>
              <a:rPr lang="en-US" sz="1800" dirty="0" smtClean="0"/>
              <a:t>? </a:t>
            </a:r>
            <a:r>
              <a:rPr lang="en-US" sz="1800" i="1" dirty="0" smtClean="0">
                <a:solidFill>
                  <a:srgbClr val="FF9900"/>
                </a:solidFill>
              </a:rPr>
              <a:t>(S. Hoq)</a:t>
            </a:r>
          </a:p>
          <a:p>
            <a:pPr lvl="1"/>
            <a:endParaRPr lang="en-US" sz="1200" dirty="0"/>
          </a:p>
          <a:p>
            <a:r>
              <a:rPr lang="en-US" b="1" dirty="0" smtClean="0"/>
              <a:t> </a:t>
            </a:r>
            <a:r>
              <a:rPr lang="en-US" b="1" i="1" dirty="0" smtClean="0"/>
              <a:t>B</a:t>
            </a:r>
            <a:r>
              <a:rPr lang="en-US" b="1" dirty="0" smtClean="0"/>
              <a:t> effects on star formation?</a:t>
            </a:r>
            <a:endParaRPr lang="en-US" b="1" dirty="0"/>
          </a:p>
          <a:p>
            <a:pPr lvl="1"/>
            <a:r>
              <a:rPr lang="en-US" sz="1800" dirty="0" smtClean="0"/>
              <a:t> K</a:t>
            </a:r>
            <a:r>
              <a:rPr lang="en-US" sz="1800" dirty="0"/>
              <a:t>. F</a:t>
            </a:r>
            <a:r>
              <a:rPr lang="en-US" sz="1800" dirty="0" smtClean="0"/>
              <a:t>raction </a:t>
            </a:r>
            <a:r>
              <a:rPr lang="en-US" sz="1800" dirty="0"/>
              <a:t>of </a:t>
            </a:r>
            <a:r>
              <a:rPr lang="en-US" sz="1800" dirty="0" smtClean="0"/>
              <a:t>clouds containing </a:t>
            </a:r>
            <a:r>
              <a:rPr lang="en-US" sz="1800" dirty="0"/>
              <a:t>‘magnetic cores</a:t>
            </a:r>
            <a:r>
              <a:rPr lang="en-US" sz="1800" dirty="0" smtClean="0"/>
              <a:t>’? </a:t>
            </a:r>
            <a:r>
              <a:rPr lang="en-US" sz="1800" i="1" dirty="0" smtClean="0">
                <a:solidFill>
                  <a:srgbClr val="FF9900"/>
                </a:solidFill>
              </a:rPr>
              <a:t>(R. Cashman)</a:t>
            </a:r>
            <a:endParaRPr lang="en-US" sz="1800" i="1" dirty="0">
              <a:solidFill>
                <a:srgbClr val="FF9900"/>
              </a:solidFill>
            </a:endParaRPr>
          </a:p>
          <a:p>
            <a:pPr lvl="1"/>
            <a:r>
              <a:rPr lang="en-US" sz="1800" dirty="0" smtClean="0"/>
              <a:t> L</a:t>
            </a:r>
            <a:r>
              <a:rPr lang="en-US" sz="1800" dirty="0"/>
              <a:t>. Do </a:t>
            </a:r>
            <a:r>
              <a:rPr lang="en-US" sz="1800" b="1" i="1" dirty="0" smtClean="0"/>
              <a:t>B</a:t>
            </a:r>
            <a:r>
              <a:rPr lang="en-US" sz="1800" dirty="0" smtClean="0"/>
              <a:t> </a:t>
            </a:r>
            <a:r>
              <a:rPr lang="en-US" sz="1800" dirty="0"/>
              <a:t>cores exhibit </a:t>
            </a:r>
            <a:r>
              <a:rPr lang="en-US" sz="1800" dirty="0" smtClean="0"/>
              <a:t>alignment correlations </a:t>
            </a:r>
            <a:r>
              <a:rPr lang="en-US" sz="1800" dirty="0"/>
              <a:t>with </a:t>
            </a:r>
            <a:r>
              <a:rPr lang="en-US" sz="1800" dirty="0" smtClean="0"/>
              <a:t>gas </a:t>
            </a:r>
            <a:r>
              <a:rPr lang="en-US" sz="1800" dirty="0"/>
              <a:t>or </a:t>
            </a:r>
            <a:r>
              <a:rPr lang="en-US" sz="1800" dirty="0" smtClean="0"/>
              <a:t>each </a:t>
            </a:r>
            <a:r>
              <a:rPr lang="en-US" sz="1800" dirty="0"/>
              <a:t>other?</a:t>
            </a:r>
          </a:p>
          <a:p>
            <a:pPr lvl="1"/>
            <a:r>
              <a:rPr lang="en-US" sz="1800" dirty="0" smtClean="0"/>
              <a:t> M</a:t>
            </a:r>
            <a:r>
              <a:rPr lang="en-US" sz="1800" dirty="0"/>
              <a:t>. C</a:t>
            </a:r>
            <a:r>
              <a:rPr lang="en-US" sz="1800" dirty="0" smtClean="0"/>
              <a:t>haracteristic </a:t>
            </a:r>
            <a:r>
              <a:rPr lang="en-US" sz="1800" dirty="0"/>
              <a:t>length scales for </a:t>
            </a:r>
            <a:r>
              <a:rPr lang="en-US" sz="1800" dirty="0" smtClean="0"/>
              <a:t>decay </a:t>
            </a:r>
            <a:r>
              <a:rPr lang="en-US" sz="1800" dirty="0"/>
              <a:t>of turbulence and </a:t>
            </a:r>
            <a:r>
              <a:rPr lang="en-US" sz="1800" dirty="0" smtClean="0"/>
              <a:t>correlation with star-forming outcomes?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735" y="80628"/>
            <a:ext cx="8904611" cy="756084"/>
          </a:xfrm>
        </p:spPr>
        <p:txBody>
          <a:bodyPr/>
          <a:lstStyle/>
          <a:p>
            <a:r>
              <a:rPr lang="en-US" sz="2800" dirty="0"/>
              <a:t>GPIPS</a:t>
            </a:r>
            <a:r>
              <a:rPr lang="en-US" sz="2800" b="1" dirty="0"/>
              <a:t> </a:t>
            </a:r>
            <a:r>
              <a:rPr lang="en-US" sz="2800" dirty="0" smtClean="0"/>
              <a:t>Is: </a:t>
            </a:r>
            <a:r>
              <a:rPr lang="en-US" sz="2800" b="1" dirty="0" smtClean="0"/>
              <a:t>A</a:t>
            </a:r>
            <a:r>
              <a:rPr lang="en-US" sz="2800" dirty="0" smtClean="0"/>
              <a:t>. Done, </a:t>
            </a:r>
            <a:r>
              <a:rPr lang="en-US" sz="2800" b="1" dirty="0" smtClean="0"/>
              <a:t>B</a:t>
            </a:r>
            <a:r>
              <a:rPr lang="en-US" sz="2800" dirty="0" smtClean="0"/>
              <a:t>. for Everyone, </a:t>
            </a:r>
            <a:br>
              <a:rPr lang="en-US" sz="2800" dirty="0" smtClean="0"/>
            </a:br>
            <a:r>
              <a:rPr lang="en-US" sz="2800" dirty="0" smtClean="0"/>
              <a:t>&amp; </a:t>
            </a:r>
            <a:r>
              <a:rPr lang="en-US" sz="2800" b="1" dirty="0" smtClean="0"/>
              <a:t>C</a:t>
            </a:r>
            <a:r>
              <a:rPr lang="en-US" sz="2800" dirty="0" smtClean="0"/>
              <a:t>. Enables Great Science</a:t>
            </a:r>
            <a:endParaRPr lang="en-US" sz="2800" dirty="0"/>
          </a:p>
        </p:txBody>
      </p:sp>
      <p:sp>
        <p:nvSpPr>
          <p:cNvPr id="629763" name="Rectangle 3"/>
          <p:cNvSpPr>
            <a:spLocks noGrp="1" noChangeArrowheads="1"/>
          </p:cNvSpPr>
          <p:nvPr>
            <p:ph idx="1"/>
          </p:nvPr>
        </p:nvSpPr>
        <p:spPr>
          <a:xfrm>
            <a:off x="144016" y="836712"/>
            <a:ext cx="4896037" cy="504348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800" dirty="0"/>
          </a:p>
          <a:p>
            <a:r>
              <a:rPr lang="en-US" sz="2200" dirty="0"/>
              <a:t>GPIPS Observations </a:t>
            </a:r>
            <a:r>
              <a:rPr lang="en-US" sz="2200" dirty="0" smtClean="0"/>
              <a:t>Completed </a:t>
            </a:r>
            <a:r>
              <a:rPr lang="en-US" sz="2200" b="1" u="sng" dirty="0" smtClean="0"/>
              <a:t>1.0 </a:t>
            </a:r>
            <a:r>
              <a:rPr lang="en-US" sz="2200" b="1" u="sng" dirty="0"/>
              <a:t>million new H-band stellar polarizations</a:t>
            </a:r>
            <a:r>
              <a:rPr lang="en-US" sz="2200" dirty="0"/>
              <a:t> across 76 </a:t>
            </a:r>
            <a:r>
              <a:rPr lang="en-US" sz="2200" dirty="0" err="1"/>
              <a:t>sq</a:t>
            </a:r>
            <a:r>
              <a:rPr lang="en-US" sz="2200" dirty="0"/>
              <a:t> deg of the inner Galactic Plane </a:t>
            </a:r>
            <a:endParaRPr lang="en-US" sz="2200" dirty="0" smtClean="0"/>
          </a:p>
          <a:p>
            <a:pPr lvl="1"/>
            <a:r>
              <a:rPr lang="en-US" sz="1800" dirty="0" smtClean="0"/>
              <a:t>factor </a:t>
            </a:r>
            <a:r>
              <a:rPr lang="en-US" sz="1800" dirty="0"/>
              <a:t>of </a:t>
            </a:r>
            <a:r>
              <a:rPr lang="en-US" sz="1800" dirty="0" smtClean="0"/>
              <a:t>40-100 </a:t>
            </a:r>
            <a:r>
              <a:rPr lang="en-US" sz="1800" dirty="0"/>
              <a:t>improvement over best previous compilations</a:t>
            </a:r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r>
              <a:rPr lang="en-US" sz="2200" dirty="0" smtClean="0"/>
              <a:t>GPIPS probes </a:t>
            </a:r>
            <a:r>
              <a:rPr lang="en-US" sz="2200" b="1" i="1" dirty="0" smtClean="0"/>
              <a:t>B</a:t>
            </a:r>
            <a:r>
              <a:rPr lang="en-US" sz="2200" dirty="0" smtClean="0"/>
              <a:t> over </a:t>
            </a:r>
            <a:r>
              <a:rPr lang="en-US" sz="2200" dirty="0"/>
              <a:t>a wide range of </a:t>
            </a:r>
            <a:r>
              <a:rPr lang="en-US" sz="2200" dirty="0" smtClean="0"/>
              <a:t>environments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 </a:t>
            </a:r>
            <a:r>
              <a:rPr lang="en-US" sz="1800" dirty="0" smtClean="0"/>
              <a:t>Plenty of existing data for correlative studies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r>
              <a:rPr lang="en-US" sz="2200" dirty="0"/>
              <a:t>GPIPS data </a:t>
            </a:r>
            <a:r>
              <a:rPr lang="en-US" sz="2200" dirty="0" smtClean="0"/>
              <a:t>- </a:t>
            </a:r>
            <a:r>
              <a:rPr lang="en-US" sz="2200" b="1" u="sng" dirty="0" smtClean="0"/>
              <a:t>non-proprietary</a:t>
            </a:r>
            <a:r>
              <a:rPr lang="en-US" sz="1800" dirty="0" smtClean="0"/>
              <a:t> 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 </a:t>
            </a:r>
            <a:r>
              <a:rPr lang="en-US" sz="1800" dirty="0" smtClean="0"/>
              <a:t>available </a:t>
            </a:r>
            <a:r>
              <a:rPr lang="en-US" sz="1800" b="1" dirty="0" smtClean="0">
                <a:hlinkClick r:id="rId2"/>
              </a:rPr>
              <a:t>http</a:t>
            </a:r>
            <a:r>
              <a:rPr lang="en-US" sz="1800" b="1" dirty="0">
                <a:hlinkClick r:id="rId2"/>
              </a:rPr>
              <a:t>://gpips0.bu.edu</a:t>
            </a:r>
            <a:r>
              <a:rPr lang="en-US" sz="1800" b="1" dirty="0" smtClean="0">
                <a:hlinkClick r:id="rId2"/>
              </a:rPr>
              <a:t>/</a:t>
            </a:r>
            <a:endParaRPr lang="en-US" sz="1800" b="1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 Best ideas and uses will come from the community</a:t>
            </a:r>
            <a:endParaRPr lang="en-US" sz="14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182A51FB-AE86-4E61-97EE-BE38FA8AFD22}" type="slidenum">
              <a:rPr lang="en-US"/>
              <a:pPr/>
              <a:t>25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3" t="13749" r="8642" b="3751"/>
          <a:stretch/>
        </p:blipFill>
        <p:spPr bwMode="auto">
          <a:xfrm>
            <a:off x="5023158" y="1052736"/>
            <a:ext cx="4093108" cy="39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4896036" y="4448593"/>
            <a:ext cx="720080" cy="78060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2" descr="C:\Users\Dan\Desktop\Presentations\20130106_AAS_Meeting\GPIPS_Banner_Content\Logos\gpips_qrco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06" y="5028687"/>
            <a:ext cx="1653474" cy="165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243628"/>
            <a:ext cx="8928484" cy="5544616"/>
          </a:xfrm>
        </p:spPr>
        <p:txBody>
          <a:bodyPr/>
          <a:lstStyle/>
          <a:p>
            <a:pPr lvl="1"/>
            <a:endParaRPr lang="en-US" sz="800" dirty="0"/>
          </a:p>
          <a:p>
            <a:r>
              <a:rPr lang="en-US" dirty="0" smtClean="0"/>
              <a:t>We have been Data-Starved: Needed a Large Survey</a:t>
            </a:r>
          </a:p>
          <a:p>
            <a:endParaRPr lang="en-US" sz="800" dirty="0"/>
          </a:p>
          <a:p>
            <a:r>
              <a:rPr lang="en-US" u="sng" dirty="0"/>
              <a:t>Galactic Plane Infrared Polarization Survey (GPIPS)</a:t>
            </a:r>
          </a:p>
          <a:p>
            <a:pPr lvl="1"/>
            <a:r>
              <a:rPr lang="en-US" dirty="0" smtClean="0"/>
              <a:t> Specialized NIR instrumentation </a:t>
            </a:r>
            <a:r>
              <a:rPr lang="en-US" dirty="0"/>
              <a:t>= </a:t>
            </a:r>
            <a:r>
              <a:rPr lang="en-US" b="1" dirty="0"/>
              <a:t>Mimir</a:t>
            </a:r>
            <a:r>
              <a:rPr lang="en-US" dirty="0"/>
              <a:t> (+ Perkins </a:t>
            </a:r>
            <a:r>
              <a:rPr lang="en-US" dirty="0" smtClean="0"/>
              <a:t>1.8m telescope + hundreds of nights)</a:t>
            </a:r>
            <a:endParaRPr lang="en-US" sz="800" dirty="0"/>
          </a:p>
          <a:p>
            <a:pPr lvl="1"/>
            <a:r>
              <a:rPr lang="en-US" dirty="0" smtClean="0"/>
              <a:t> GPIPS </a:t>
            </a:r>
            <a:r>
              <a:rPr lang="en-US" dirty="0"/>
              <a:t>observations, data processing, public data </a:t>
            </a:r>
            <a:r>
              <a:rPr lang="en-US" dirty="0" smtClean="0"/>
              <a:t>release</a:t>
            </a:r>
          </a:p>
          <a:p>
            <a:pPr marL="336550" lvl="1" indent="0">
              <a:buNone/>
            </a:pPr>
            <a:r>
              <a:rPr lang="en-US" sz="1400" dirty="0"/>
              <a:t> </a:t>
            </a:r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800" dirty="0"/>
          </a:p>
          <a:p>
            <a:r>
              <a:rPr lang="en-US" dirty="0"/>
              <a:t>Early Magnetic Field Science with GPIPS &amp; Mimir </a:t>
            </a:r>
          </a:p>
          <a:p>
            <a:pPr marL="336550" lvl="1" indent="0">
              <a:buNone/>
            </a:pPr>
            <a:endParaRPr lang="en-US" sz="500" dirty="0"/>
          </a:p>
          <a:p>
            <a:r>
              <a:rPr lang="en-US" dirty="0" smtClean="0"/>
              <a:t>Great Science in Progress</a:t>
            </a:r>
            <a:endParaRPr lang="en-US" sz="1400" dirty="0" smtClean="0"/>
          </a:p>
          <a:p>
            <a:pPr lvl="1"/>
            <a:r>
              <a:rPr lang="en-US" sz="1400" dirty="0"/>
              <a:t> </a:t>
            </a:r>
            <a:r>
              <a:rPr lang="en-US" sz="1600" dirty="0" smtClean="0"/>
              <a:t>Infrared Dark Clouds and star formation – poster, PhD work by Sadia Hoq</a:t>
            </a:r>
          </a:p>
          <a:p>
            <a:pPr lvl="1"/>
            <a:r>
              <a:rPr lang="en-US" sz="1600" dirty="0"/>
              <a:t> </a:t>
            </a:r>
            <a:r>
              <a:rPr lang="en-US" sz="1600" dirty="0" smtClean="0"/>
              <a:t>100-Molecular Cloud sample &amp; role of B-fields – poster, PhD work by Ren Cashman</a:t>
            </a:r>
          </a:p>
          <a:p>
            <a:pPr lvl="1"/>
            <a:r>
              <a:rPr lang="en-US" sz="1600" dirty="0"/>
              <a:t> </a:t>
            </a:r>
            <a:r>
              <a:rPr lang="en-US" sz="1600" dirty="0" smtClean="0"/>
              <a:t>Polarization of Edge-on Galaxies Sample (PEGS) – poster, PhD work by Jordan Montgomery</a:t>
            </a: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B98F8638-B667-4E39-8845-A70E275A4F3E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2744924"/>
            <a:ext cx="7380820" cy="70788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900"/>
                </a:solidFill>
                <a:latin typeface="+mn-lt"/>
              </a:rPr>
              <a:t>Over 1 million high-quality background </a:t>
            </a:r>
            <a:r>
              <a:rPr lang="en-US" sz="2000" b="1" dirty="0" smtClean="0">
                <a:solidFill>
                  <a:srgbClr val="FF9900"/>
                </a:solidFill>
                <a:latin typeface="+mn-lt"/>
              </a:rPr>
              <a:t>starlight near-infrared (NIR) </a:t>
            </a:r>
            <a:r>
              <a:rPr lang="en-US" sz="2000" b="1" dirty="0">
                <a:solidFill>
                  <a:srgbClr val="FF9900"/>
                </a:solidFill>
                <a:latin typeface="+mn-lt"/>
              </a:rPr>
              <a:t>linear polarizations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105060"/>
            <a:ext cx="3312021" cy="328968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29" y="3507740"/>
            <a:ext cx="4875671" cy="2916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19" y="224644"/>
            <a:ext cx="496855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+mn-lt"/>
              </a:rPr>
              <a:t>Where to look?</a:t>
            </a:r>
          </a:p>
          <a:p>
            <a:endParaRPr lang="en-US" sz="2000" dirty="0">
              <a:solidFill>
                <a:srgbClr val="FFFF00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Face-on Cartoon – want to probe the zone in the inner galaxy most involved in star formation (&amp; visible from Northern hemisphere)</a:t>
            </a:r>
          </a:p>
          <a:p>
            <a:endParaRPr lang="en-US" sz="2000" dirty="0">
              <a:solidFill>
                <a:srgbClr val="FFFF00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Edge-on Cartoon – want to probe in the disk plane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mostly, also +/- some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0" y="3478688"/>
            <a:ext cx="2357975" cy="299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88324" y="6129300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n-lt"/>
              </a:rPr>
              <a:t>Clemens+88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 descr="MF_f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" y="1167355"/>
            <a:ext cx="8964613" cy="44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5" name="Rectangle 3"/>
          <p:cNvSpPr>
            <a:spLocks noGrp="1" noChangeArrowheads="1"/>
          </p:cNvSpPr>
          <p:nvPr>
            <p:ph type="title"/>
          </p:nvPr>
        </p:nvSpPr>
        <p:spPr>
          <a:xfrm>
            <a:off x="88901" y="116632"/>
            <a:ext cx="8964612" cy="936104"/>
          </a:xfrm>
        </p:spPr>
        <p:txBody>
          <a:bodyPr/>
          <a:lstStyle/>
          <a:p>
            <a:r>
              <a:rPr lang="en-US" sz="2800" dirty="0" smtClean="0"/>
              <a:t>Galactic </a:t>
            </a:r>
            <a:r>
              <a:rPr lang="en-US" sz="2800" b="1" i="1" dirty="0" smtClean="0"/>
              <a:t>B</a:t>
            </a:r>
            <a:r>
              <a:rPr lang="en-US" sz="2800" dirty="0" smtClean="0"/>
              <a:t> via Background Starlight Polarization </a:t>
            </a:r>
            <a:r>
              <a:rPr lang="en-US" sz="2800" dirty="0"/>
              <a:t>Mapping: </a:t>
            </a:r>
            <a:r>
              <a:rPr lang="en-US" sz="2800" b="1" u="sng" dirty="0"/>
              <a:t>Optical</a:t>
            </a:r>
            <a:r>
              <a:rPr lang="en-US" sz="2800" dirty="0"/>
              <a:t> </a:t>
            </a:r>
            <a:r>
              <a:rPr lang="en-US" sz="2800" b="1" dirty="0" smtClean="0">
                <a:latin typeface="Symbol" pitchFamily="18" charset="2"/>
              </a:rPr>
              <a:t>l</a:t>
            </a:r>
            <a:r>
              <a:rPr lang="en-US" sz="2800" dirty="0" smtClean="0"/>
              <a:t> Summary</a:t>
            </a:r>
            <a:endParaRPr lang="en-US" sz="280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032C-CB45-4A38-A273-88BD36B10E88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474116" name="Text Box 4"/>
          <p:cNvSpPr txBox="1">
            <a:spLocks noChangeArrowheads="1"/>
          </p:cNvSpPr>
          <p:nvPr/>
        </p:nvSpPr>
        <p:spPr bwMode="auto">
          <a:xfrm>
            <a:off x="827088" y="5734050"/>
            <a:ext cx="54731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00"/>
                </a:solidFill>
                <a:latin typeface="Verdana" pitchFamily="34" charset="0"/>
              </a:rPr>
              <a:t>Data from Mathewson &amp; Ford (1970) plus Klare &amp; Neckel (1977), compiled by Heiles (2000)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3548" y="3219449"/>
            <a:ext cx="8410403" cy="1865516"/>
            <a:chOff x="503548" y="3219449"/>
            <a:chExt cx="8410403" cy="1865516"/>
          </a:xfrm>
        </p:grpSpPr>
        <p:sp>
          <p:nvSpPr>
            <p:cNvPr id="474120" name="Rectangle 8"/>
            <p:cNvSpPr>
              <a:spLocks noChangeArrowheads="1"/>
            </p:cNvSpPr>
            <p:nvPr/>
          </p:nvSpPr>
          <p:spPr bwMode="auto">
            <a:xfrm>
              <a:off x="3419872" y="3219449"/>
              <a:ext cx="918102" cy="7620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2" name="Picture 2" descr="C:\Users\Dan\Desktop\Presentations\20130821_MOS_Magnetic_Milky_Way\figures\R33_GPIPS_Vector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48" y="4536325"/>
              <a:ext cx="8410403" cy="54864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10833" y="3626507"/>
              <a:ext cx="2337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660066"/>
                  </a:solidFill>
                  <a:latin typeface="+mn-lt"/>
                </a:rPr>
                <a:t>GPIPS Survey Region</a:t>
              </a:r>
              <a:endParaRPr lang="en-US" b="1" dirty="0">
                <a:solidFill>
                  <a:srgbClr val="660066"/>
                </a:solidFill>
                <a:latin typeface="+mn-lt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708043" y="3410845"/>
              <a:ext cx="940289" cy="215662"/>
            </a:xfrm>
            <a:prstGeom prst="straightConnector1">
              <a:avLst/>
            </a:prstGeom>
            <a:ln w="28575">
              <a:solidFill>
                <a:srgbClr val="66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79582" y="3995839"/>
              <a:ext cx="1399341" cy="540486"/>
            </a:xfrm>
            <a:prstGeom prst="straightConnector1">
              <a:avLst/>
            </a:prstGeom>
            <a:ln w="28575">
              <a:solidFill>
                <a:srgbClr val="66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 bwMode="auto">
          <a:xfrm>
            <a:off x="8100392" y="4536325"/>
            <a:ext cx="813559" cy="6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901075" y="4401108"/>
            <a:ext cx="1212191" cy="1225534"/>
            <a:chOff x="7901075" y="4401108"/>
            <a:chExt cx="1212191" cy="1225534"/>
          </a:xfrm>
        </p:grpSpPr>
        <p:sp>
          <p:nvSpPr>
            <p:cNvPr id="16" name="Rectangle 15"/>
            <p:cNvSpPr/>
            <p:nvPr/>
          </p:nvSpPr>
          <p:spPr bwMode="auto">
            <a:xfrm>
              <a:off x="8100392" y="4401108"/>
              <a:ext cx="950513" cy="82809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01075" y="5318865"/>
              <a:ext cx="12121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Next Slide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069"/>
          </a:xfrm>
        </p:spPr>
        <p:txBody>
          <a:bodyPr/>
          <a:lstStyle/>
          <a:p>
            <a:r>
              <a:rPr lang="en-US" dirty="0"/>
              <a:t>Zoom </a:t>
            </a:r>
            <a:r>
              <a:rPr lang="en-US" dirty="0" smtClean="0"/>
              <a:t>3.5 </a:t>
            </a:r>
            <a:r>
              <a:rPr lang="en-US" dirty="0"/>
              <a:t>x </a:t>
            </a:r>
            <a:r>
              <a:rPr lang="en-US" dirty="0" smtClean="0"/>
              <a:t>2.0 deg</a:t>
            </a:r>
            <a:r>
              <a:rPr lang="en-US" dirty="0"/>
              <a:t>;</a:t>
            </a:r>
            <a:r>
              <a:rPr lang="en-US" dirty="0" smtClean="0"/>
              <a:t>  B-field Plane-of-Sky orientations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768"/>
            <a:ext cx="9144000" cy="631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72300" y="5989313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+mn-lt"/>
              </a:rPr>
              <a:t>Vector colors relate to Pol%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921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3813" y="6525344"/>
            <a:ext cx="1511300" cy="296144"/>
          </a:xfrm>
        </p:spPr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2613" y="6518275"/>
            <a:ext cx="2895600" cy="339725"/>
          </a:xfrm>
        </p:spPr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33" y="6518275"/>
            <a:ext cx="2133600" cy="339725"/>
          </a:xfrm>
        </p:spPr>
        <p:txBody>
          <a:bodyPr/>
          <a:lstStyle/>
          <a:p>
            <a:fld id="{EB4B2BDE-88A6-41DA-9A2A-634B935526B2}" type="slidenum">
              <a:rPr lang="en-US"/>
              <a:pPr/>
              <a:t>7</a:t>
            </a:fld>
            <a:endParaRPr lang="en-US"/>
          </a:p>
        </p:txBody>
      </p:sp>
      <p:sp>
        <p:nvSpPr>
          <p:cNvPr id="618503" name="Rectangle 7"/>
          <p:cNvSpPr>
            <a:spLocks noChangeArrowheads="1"/>
          </p:cNvSpPr>
          <p:nvPr/>
        </p:nvSpPr>
        <p:spPr bwMode="auto">
          <a:xfrm>
            <a:off x="2140" y="0"/>
            <a:ext cx="4748173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1" indent="-120650">
              <a:spcBef>
                <a:spcPct val="20000"/>
              </a:spcBef>
              <a:buFontTx/>
              <a:buChar char="–"/>
            </a:pPr>
            <a:endParaRPr lang="en-US" sz="900" i="1" dirty="0">
              <a:solidFill>
                <a:srgbClr val="FFFF00"/>
              </a:solidFill>
              <a:latin typeface="Verdana" pitchFamily="34" charset="0"/>
            </a:endParaRPr>
          </a:p>
          <a:p>
            <a:pPr lvl="1" indent="-120650">
              <a:spcBef>
                <a:spcPct val="20000"/>
              </a:spcBef>
              <a:buFontTx/>
              <a:buChar char="–"/>
            </a:pPr>
            <a:endParaRPr lang="en-US" sz="1800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618508" name="Picture 12" descr="1_mimir_with_br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14" y="191460"/>
            <a:ext cx="4391980" cy="577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0226" y="70114"/>
            <a:ext cx="4572000" cy="63094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+mn-lt"/>
              </a:rPr>
              <a:t>Mimir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= Near-IR “Swiss Army Knife” (Clemens+07)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+mn-lt"/>
              </a:rPr>
              <a:t>NIR 0.9 - 5.5 </a:t>
            </a:r>
            <a:r>
              <a:rPr lang="en-US" sz="2000" dirty="0" smtClean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m Wavelengths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1024 x 1024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pixel InSb ALADDIN III detector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Wide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field of view (10x10’) @ 0.58” per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J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, H, Ks imaging, </a:t>
            </a:r>
            <a:r>
              <a:rPr lang="en-US" sz="2000" b="1" dirty="0" smtClean="0">
                <a:solidFill>
                  <a:srgbClr val="FFFF00"/>
                </a:solidFill>
                <a:latin typeface="+mn-lt"/>
              </a:rPr>
              <a:t>linear polarimetry (H, Ks),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low-R spectroscopy 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L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, M spectroscopy,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Good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image quality - 0.9 - 2” FWHM on 1.8m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Perkins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Data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Collection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robust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,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FFFF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Scripted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operation for complex polarimetry </a:t>
            </a: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mapping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94" y="0"/>
            <a:ext cx="4776524" cy="611188"/>
          </a:xfrm>
        </p:spPr>
        <p:txBody>
          <a:bodyPr/>
          <a:lstStyle/>
          <a:p>
            <a:r>
              <a:rPr lang="en-US" sz="2400" dirty="0" smtClean="0"/>
              <a:t>GPIPS Requirements &amp; Goals</a:t>
            </a:r>
            <a:endParaRPr lang="en-US" sz="2400" dirty="0"/>
          </a:p>
        </p:txBody>
      </p:sp>
      <p:pic>
        <p:nvPicPr>
          <p:cNvPr id="770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30" y="279689"/>
            <a:ext cx="4252072" cy="304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0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3426023"/>
            <a:ext cx="2105405" cy="286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MFU5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25081" y="600942"/>
            <a:ext cx="1350434" cy="307777"/>
          </a:xfrm>
          <a:prstGeom prst="rect">
            <a:avLst/>
          </a:prstGeom>
          <a:noFill/>
          <a:scene3d>
            <a:camera prst="orthographicFront">
              <a:rot lat="0" lon="0" rev="13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n-lt"/>
              </a:rPr>
              <a:t>2MASS Stars</a:t>
            </a:r>
            <a:endParaRPr lang="en-US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815916" y="1800338"/>
            <a:ext cx="1080120" cy="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2375756" y="1800338"/>
            <a:ext cx="2520280" cy="296514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0" y="272303"/>
            <a:ext cx="9051117" cy="6066938"/>
            <a:chOff x="0" y="272303"/>
            <a:chExt cx="9051117" cy="6066938"/>
          </a:xfrm>
        </p:grpSpPr>
        <p:pic>
          <p:nvPicPr>
            <p:cNvPr id="770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094" y="3474043"/>
              <a:ext cx="2838408" cy="2766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0" y="635442"/>
              <a:ext cx="3996444" cy="5703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2250" indent="-22225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lvl1pPr>
              <a:lvl2pPr marL="457200" indent="-1206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FFFF00"/>
                  </a:solidFill>
                  <a:latin typeface="+mn-lt"/>
                </a:defRPr>
              </a:lvl2pPr>
              <a:lvl3pPr marL="801688" indent="-122238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rgbClr val="FFFF00"/>
                  </a:solidFill>
                  <a:latin typeface="+mn-lt"/>
                </a:defRPr>
              </a:lvl3pPr>
              <a:lvl4pPr marL="1027113" indent="-111125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200">
                  <a:solidFill>
                    <a:srgbClr val="FFFF00"/>
                  </a:solidFill>
                  <a:latin typeface="+mn-lt"/>
                </a:defRPr>
              </a:lvl4pPr>
              <a:lvl5pPr marL="1262063" indent="-619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 i="1">
                  <a:solidFill>
                    <a:srgbClr val="FFFF00"/>
                  </a:solidFill>
                  <a:latin typeface="+mn-lt"/>
                </a:defRPr>
              </a:lvl5pPr>
              <a:lvl6pPr marL="1719263" indent="-619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 i="1">
                  <a:solidFill>
                    <a:srgbClr val="FFFF00"/>
                  </a:solidFill>
                  <a:latin typeface="+mn-lt"/>
                </a:defRPr>
              </a:lvl6pPr>
              <a:lvl7pPr marL="2176463" indent="-619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 i="1">
                  <a:solidFill>
                    <a:srgbClr val="FFFF00"/>
                  </a:solidFill>
                  <a:latin typeface="+mn-lt"/>
                </a:defRPr>
              </a:lvl7pPr>
              <a:lvl8pPr marL="2633663" indent="-619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 i="1">
                  <a:solidFill>
                    <a:srgbClr val="FFFF00"/>
                  </a:solidFill>
                  <a:latin typeface="+mn-lt"/>
                </a:defRPr>
              </a:lvl8pPr>
              <a:lvl9pPr marL="3090863" indent="-6191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000" i="1">
                  <a:solidFill>
                    <a:srgbClr val="FFFF00"/>
                  </a:solidFill>
                  <a:latin typeface="+mn-lt"/>
                </a:defRPr>
              </a:lvl9pPr>
            </a:lstStyle>
            <a:p>
              <a:r>
                <a:rPr lang="en-US" sz="1800" b="1" u="sng" kern="0" dirty="0" smtClean="0"/>
                <a:t>Sky sampling</a:t>
              </a:r>
              <a:r>
                <a:rPr lang="en-US" sz="1800" kern="0" dirty="0" smtClean="0"/>
                <a:t>:</a:t>
              </a:r>
            </a:p>
            <a:p>
              <a:pPr lvl="1"/>
              <a:r>
                <a:rPr lang="en-US" kern="0" dirty="0" smtClean="0"/>
                <a:t> </a:t>
              </a:r>
              <a:r>
                <a:rPr lang="en-US" sz="1800" kern="0" dirty="0" smtClean="0"/>
                <a:t>Requirement: 45 arcsec sampling (to 11.25</a:t>
              </a:r>
              <a:r>
                <a:rPr lang="en-US" sz="1800" kern="0" baseline="30000" dirty="0" smtClean="0"/>
                <a:t>th</a:t>
              </a:r>
              <a:r>
                <a:rPr lang="en-US" sz="1800" kern="0" dirty="0" smtClean="0"/>
                <a:t> mag)</a:t>
              </a:r>
            </a:p>
            <a:p>
              <a:pPr lvl="1"/>
              <a:r>
                <a:rPr lang="en-US" sz="1800" kern="0" dirty="0" smtClean="0"/>
                <a:t> Goal: 30 arcsec sampling (to 12</a:t>
              </a:r>
              <a:r>
                <a:rPr lang="en-US" sz="1800" kern="0" baseline="30000" dirty="0" smtClean="0"/>
                <a:t>th</a:t>
              </a:r>
              <a:r>
                <a:rPr lang="en-US" sz="1800" kern="0" dirty="0" smtClean="0"/>
                <a:t> mag)</a:t>
              </a:r>
            </a:p>
            <a:p>
              <a:endParaRPr lang="en-US" sz="800" kern="0" dirty="0" smtClean="0"/>
            </a:p>
            <a:p>
              <a:r>
                <a:rPr lang="en-US" sz="1800" b="1" u="sng" kern="0" dirty="0" smtClean="0"/>
                <a:t>Pol. S/N ~ 2.5 </a:t>
              </a:r>
              <a:r>
                <a:rPr lang="en-US" sz="1800" kern="0" dirty="0" smtClean="0"/>
                <a:t>= </a:t>
              </a:r>
              <a:r>
                <a:rPr lang="en-US" sz="1800" kern="0" dirty="0" smtClean="0">
                  <a:latin typeface="Symbol" pitchFamily="18" charset="2"/>
                </a:rPr>
                <a:t>DQ</a:t>
              </a:r>
              <a:r>
                <a:rPr lang="en-US" sz="1800" kern="0" dirty="0" smtClean="0"/>
                <a:t> &lt; 11.5˚</a:t>
              </a:r>
            </a:p>
            <a:p>
              <a:pPr lvl="1"/>
              <a:endParaRPr lang="en-US" sz="800" kern="0" dirty="0" smtClean="0"/>
            </a:p>
            <a:p>
              <a:r>
                <a:rPr lang="en-US" sz="1800" kern="0" dirty="0" smtClean="0"/>
                <a:t>Probe deeply into dark clouds, to </a:t>
              </a:r>
              <a:r>
                <a:rPr lang="en-US" sz="1800" b="1" u="sng" kern="0" dirty="0" smtClean="0"/>
                <a:t>A</a:t>
              </a:r>
              <a:r>
                <a:rPr lang="en-US" sz="1800" b="1" u="sng" kern="0" baseline="-25000" dirty="0" smtClean="0"/>
                <a:t>V</a:t>
              </a:r>
              <a:r>
                <a:rPr lang="en-US" sz="1800" b="1" u="sng" kern="0" dirty="0" smtClean="0"/>
                <a:t> ~ 20+ mag</a:t>
              </a:r>
            </a:p>
            <a:p>
              <a:endParaRPr lang="en-US" sz="800" kern="0" dirty="0" smtClean="0"/>
            </a:p>
            <a:p>
              <a:r>
                <a:rPr lang="en-US" sz="1800" b="1" u="sng" kern="0" dirty="0" smtClean="0"/>
                <a:t>Cover Galactic Ring Survey (Jackson+ 06; </a:t>
              </a:r>
              <a:r>
                <a:rPr lang="en-US" sz="1800" b="1" u="sng" kern="0" baseline="30000" dirty="0" smtClean="0"/>
                <a:t>13</a:t>
              </a:r>
              <a:r>
                <a:rPr lang="en-US" sz="1800" b="1" u="sng" kern="0" dirty="0" smtClean="0"/>
                <a:t>CO) </a:t>
              </a:r>
              <a:r>
                <a:rPr lang="en-US" sz="1800" kern="0" dirty="0" smtClean="0"/>
                <a:t>: </a:t>
              </a:r>
            </a:p>
            <a:p>
              <a:pPr lvl="1"/>
              <a:r>
                <a:rPr lang="en-US" kern="0" dirty="0" smtClean="0"/>
                <a:t> L=18-56˚, B= -1˚ to +1˚</a:t>
              </a:r>
            </a:p>
            <a:p>
              <a:pPr lvl="1"/>
              <a:r>
                <a:rPr lang="en-US" kern="0" dirty="0" smtClean="0"/>
                <a:t> </a:t>
              </a:r>
              <a:r>
                <a:rPr lang="en-US" b="1" u="sng" kern="0" dirty="0" smtClean="0"/>
                <a:t>3,237</a:t>
              </a:r>
              <a:r>
                <a:rPr lang="en-US" kern="0" dirty="0" smtClean="0"/>
                <a:t> Mimir FOV pointings</a:t>
              </a:r>
            </a:p>
            <a:p>
              <a:endParaRPr lang="en-US" sz="800" kern="0" dirty="0" smtClean="0"/>
            </a:p>
            <a:p>
              <a:r>
                <a:rPr lang="en-US" sz="1800" b="1" u="sng" kern="0" dirty="0" smtClean="0"/>
                <a:t>Well-calibrated</a:t>
              </a:r>
              <a:r>
                <a:rPr lang="en-US" sz="1800" kern="0" dirty="0" smtClean="0"/>
                <a:t>: to 0.1% polarization ‘calibration floor’</a:t>
              </a:r>
            </a:p>
            <a:p>
              <a:pPr lvl="1"/>
              <a:r>
                <a:rPr lang="en-US" kern="0" dirty="0" smtClean="0"/>
                <a:t> New, ‘Secondary’ polarization standards (Clemens+12b)</a:t>
              </a:r>
            </a:p>
            <a:p>
              <a:endParaRPr lang="en-US" sz="1800" kern="0" dirty="0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045" y="272303"/>
              <a:ext cx="4252072" cy="3041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547" y="3418637"/>
              <a:ext cx="2105405" cy="2862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8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84" y="0"/>
            <a:ext cx="8928484" cy="611188"/>
          </a:xfrm>
        </p:spPr>
        <p:txBody>
          <a:bodyPr/>
          <a:lstStyle/>
          <a:p>
            <a:r>
              <a:rPr lang="en-US" sz="2400" dirty="0" smtClean="0"/>
              <a:t>GPIPS Data Release 1 (18%; 2012): General Properties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20151008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MFU5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E0D-BD9E-4122-8DFA-3F90AF4E7A5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4" y="728700"/>
            <a:ext cx="87129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9" y="3024920"/>
            <a:ext cx="3955617" cy="314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77" y="3328901"/>
            <a:ext cx="4620235" cy="253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92280" y="6020001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Clemens+12c</a:t>
            </a:r>
            <a:endParaRPr lang="en-US" sz="16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688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35032</TotalTime>
  <Words>1801</Words>
  <Application>Microsoft Office PowerPoint</Application>
  <PresentationFormat>On-screen Show (4:3)</PresentationFormat>
  <Paragraphs>339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Wingdings</vt:lpstr>
      <vt:lpstr>Cambria Math</vt:lpstr>
      <vt:lpstr>Aharoni</vt:lpstr>
      <vt:lpstr>Tahoma</vt:lpstr>
      <vt:lpstr>Arial Unicode MS</vt:lpstr>
      <vt:lpstr>Verdana</vt:lpstr>
      <vt:lpstr>Symbol</vt:lpstr>
      <vt:lpstr>Times New Roman</vt:lpstr>
      <vt:lpstr>Default Design</vt:lpstr>
      <vt:lpstr>2_Default Design</vt:lpstr>
      <vt:lpstr>The Magnetic Field in the Cool Interstellar Medium: First Results from the Galactic Plane Infrared Polarization Survey (GPIPS)</vt:lpstr>
      <vt:lpstr>Key Questions</vt:lpstr>
      <vt:lpstr>PowerPoint Presentation</vt:lpstr>
      <vt:lpstr>PowerPoint Presentation</vt:lpstr>
      <vt:lpstr>Galactic B via Background Starlight Polarization Mapping: Optical l Summary</vt:lpstr>
      <vt:lpstr>Zoom 3.5 x 2.0 deg;  B-field Plane-of-Sky orientations</vt:lpstr>
      <vt:lpstr>PowerPoint Presentation</vt:lpstr>
      <vt:lpstr>GPIPS Requirements &amp; Goals</vt:lpstr>
      <vt:lpstr>GPIPS Data Release 1 (18%; 2012): General Properties</vt:lpstr>
      <vt:lpstr>Data Release 1 Characteristics</vt:lpstr>
      <vt:lpstr>GPIPS Completed; All Data Released</vt:lpstr>
      <vt:lpstr>PowerPoint Presentation</vt:lpstr>
      <vt:lpstr>PowerPoint Presentation</vt:lpstr>
      <vt:lpstr>Early Science with GPIPS (and Mimir)</vt:lpstr>
      <vt:lpstr>Galactic Dynamo Model Polarization Predictions</vt:lpstr>
      <vt:lpstr>Model Testing via Mimir Observations</vt:lpstr>
      <vt:lpstr>Quiescent Molecular Clouds &amp;  Star Formation Regulation by B</vt:lpstr>
      <vt:lpstr>First Full Map of B Strength for a Molecular Cloud</vt:lpstr>
      <vt:lpstr>B vs n(H2) within a single cloud</vt:lpstr>
      <vt:lpstr>External Illumination and Dust Grain Alignment</vt:lpstr>
      <vt:lpstr>Big Picture B-Fields –  Milky Way Analog Galaxies</vt:lpstr>
      <vt:lpstr>We Do Detect NIR Polarizations: The T-Galaxy</vt:lpstr>
      <vt:lpstr>Mimir H-band &amp; K-band Polarization Observations  of NGC891 – Milky Way Analog Galaxy</vt:lpstr>
      <vt:lpstr>Science Questions Under Active Pursuit</vt:lpstr>
      <vt:lpstr>GPIPS Is: A. Done, B. for Everyone,  &amp; C. Enables Great Science</vt:lpstr>
    </vt:vector>
  </TitlesOfParts>
  <Company>Institute for Astrophysical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Galactic Plane Infrared Polarization Survey (GPIPS)</dc:title>
  <dc:creator>Dan  Clemens</dc:creator>
  <cp:lastModifiedBy>Dan Clemens</cp:lastModifiedBy>
  <cp:revision>647</cp:revision>
  <cp:lastPrinted>2013-01-14T16:32:50Z</cp:lastPrinted>
  <dcterms:created xsi:type="dcterms:W3CDTF">2000-05-24T15:57:31Z</dcterms:created>
  <dcterms:modified xsi:type="dcterms:W3CDTF">2015-10-08T14:39:07Z</dcterms:modified>
</cp:coreProperties>
</file>