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embeddings/oleObject15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738" r:id="rId3"/>
    <p:sldId id="676" r:id="rId4"/>
    <p:sldId id="698" r:id="rId5"/>
    <p:sldId id="712" r:id="rId6"/>
    <p:sldId id="615" r:id="rId7"/>
    <p:sldId id="699" r:id="rId8"/>
    <p:sldId id="732" r:id="rId9"/>
    <p:sldId id="704" r:id="rId10"/>
    <p:sldId id="705" r:id="rId11"/>
    <p:sldId id="706" r:id="rId12"/>
    <p:sldId id="707" r:id="rId13"/>
    <p:sldId id="714" r:id="rId14"/>
    <p:sldId id="715" r:id="rId15"/>
    <p:sldId id="717" r:id="rId16"/>
    <p:sldId id="757" r:id="rId17"/>
    <p:sldId id="643" r:id="rId18"/>
    <p:sldId id="642" r:id="rId19"/>
    <p:sldId id="647" r:id="rId20"/>
    <p:sldId id="644" r:id="rId21"/>
    <p:sldId id="763" r:id="rId22"/>
    <p:sldId id="764" r:id="rId23"/>
    <p:sldId id="725" r:id="rId24"/>
    <p:sldId id="765" r:id="rId25"/>
    <p:sldId id="721" r:id="rId26"/>
    <p:sldId id="766" r:id="rId27"/>
    <p:sldId id="722" r:id="rId28"/>
    <p:sldId id="723" r:id="rId29"/>
    <p:sldId id="724" r:id="rId30"/>
    <p:sldId id="625" r:id="rId31"/>
    <p:sldId id="72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FF60"/>
    <a:srgbClr val="110BFC"/>
    <a:srgbClr val="12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664" y="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68C76F7-E889-E943-80D3-5A1AF57D99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60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1043F-33FB-6E4A-B76E-BD99DE7C280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2</a:t>
            </a:r>
            <a:endParaRPr lang="en-US" dirty="0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430BE-D005-B24D-8F0D-8633A08547E4}" type="slidenum">
              <a:rPr lang="en-US"/>
              <a:pPr/>
              <a:t>2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E06DC9-71DD-4C46-9000-FDD8FC7509C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E99A39-06E7-964E-9E38-71FE1CCCAD2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7D5994-3F25-FF4F-B992-7FD278118670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5BC9628-48EF-5B49-A677-95CE9ECC9277}" type="slidenum">
              <a:rPr lang="en-GB" sz="1200"/>
              <a:pPr/>
              <a:t>21</a:t>
            </a:fld>
            <a:endParaRPr lang="en-GB" sz="1200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7063" cy="3427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481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709B0D-A7D9-C04A-AB4A-59AF986130CF}" type="slidenum">
              <a:rPr lang="en-GB" sz="1200"/>
              <a:pPr/>
              <a:t>22</a:t>
            </a:fld>
            <a:endParaRPr lang="en-GB" sz="12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209675" y="693738"/>
            <a:ext cx="4437063" cy="3427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68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481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10760-4D35-A049-9924-BB816AED414F}" type="slidenum">
              <a:rPr lang="en-US">
                <a:latin typeface="Times" pitchFamily="26" charset="0"/>
              </a:rPr>
              <a:pPr/>
              <a:t>30</a:t>
            </a:fld>
            <a:endParaRPr lang="en-US" dirty="0">
              <a:latin typeface="Times" pitchFamily="26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10760-4D35-A049-9924-BB816AED414F}" type="slidenum">
              <a:rPr lang="en-US">
                <a:latin typeface="Times" pitchFamily="26" charset="0"/>
              </a:rPr>
              <a:pPr/>
              <a:t>31</a:t>
            </a:fld>
            <a:endParaRPr lang="en-US" dirty="0">
              <a:latin typeface="Times" pitchFamily="26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F6A6-33EE-2647-B2B9-FFF6D0372E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37C89-BDED-A64E-A361-D74009B63B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9F8F8-D07A-D64A-926D-054B96A7FB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C4F14-D591-3341-AFE9-315AF44AAC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CAED3-D716-704D-BC01-71878F90FA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A584E-7ECD-9A4D-BE0D-F3DFFF4050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1F09C-DB6C-2F4C-B46B-4FE2ABFF3D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F5C4-B579-0543-BDAC-C451E811A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35403-3FDD-9C4C-A8FD-38C64D117A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9674-8A53-3445-A27B-3853A16A5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8FFCB-BE6C-CC4E-AD68-B5F4FC53D9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0A55434-C126-1941-8087-D7CDD691C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PPPL veritcal line470.psd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"/>
            <a:ext cx="1143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PPL horizontal line550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77000"/>
            <a:ext cx="6985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6019800"/>
            <a:ext cx="628007" cy="6977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28.emf"/><Relationship Id="rId15" Type="http://schemas.openxmlformats.org/officeDocument/2006/relationships/oleObject" Target="../embeddings/oleObject13.bin"/><Relationship Id="rId16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5.emf"/><Relationship Id="rId8" Type="http://schemas.openxmlformats.org/officeDocument/2006/relationships/image" Target="../media/image30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9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848600" cy="1524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6" charset="-128"/>
                <a:cs typeface="ＭＳ Ｐゴシック" pitchFamily="-106" charset="-128"/>
              </a:rPr>
              <a:t>Fast Reconnection in Astrophysical and Laboratory Plasmas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362200"/>
            <a:ext cx="8001000" cy="4953000"/>
          </a:xfrm>
        </p:spPr>
        <p:txBody>
          <a:bodyPr/>
          <a:lstStyle/>
          <a:p>
            <a:pPr marL="514350" indent="-514350" eaLnBrk="1" hangingPunct="1">
              <a:buAutoNum type="alphaUcPeriod"/>
            </a:pPr>
            <a:r>
              <a:rPr lang="en-US" sz="24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Bhattacharjee, L.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Guo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, and Y-M.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Huang</a:t>
            </a:r>
            <a:endParaRPr lang="en-US" sz="2400" i="1" dirty="0" smtClean="0">
              <a:solidFill>
                <a:srgbClr val="0000FF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eaLnBrk="1" hangingPunct="1"/>
            <a:r>
              <a:rPr lang="en-US" sz="2400" i="1" dirty="0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Center for </a:t>
            </a:r>
            <a:r>
              <a:rPr lang="en-US" sz="2400" i="1" dirty="0" err="1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Heliophysics</a:t>
            </a:r>
            <a:endParaRPr lang="en-US" sz="2400" i="1" dirty="0" smtClean="0">
              <a:solidFill>
                <a:srgbClr val="0000FF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eaLnBrk="1" hangingPunct="1"/>
            <a:r>
              <a:rPr lang="en-US" sz="2400" i="1" dirty="0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Department </a:t>
            </a:r>
            <a:r>
              <a:rPr lang="en-US" sz="2400" i="1" dirty="0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of Astrophysical Sciences and Princeton Plasma Physics Laboratory, Princeton University</a:t>
            </a:r>
            <a:endParaRPr lang="en-US" sz="2400" dirty="0" smtClean="0"/>
          </a:p>
          <a:p>
            <a:pPr eaLnBrk="1" hangingPunct="1"/>
            <a:endParaRPr lang="en-US" sz="2400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Magnetic Fields in the Universe V,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Cargese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6" charset="-128"/>
                <a:cs typeface="ＭＳ Ｐゴシック" pitchFamily="-106" charset="-128"/>
              </a:rPr>
              <a:t>, October 5-9, 2015 </a:t>
            </a:r>
            <a:endParaRPr lang="en-US" sz="2400" dirty="0" smtClean="0">
              <a:solidFill>
                <a:srgbClr val="0000FF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eaLnBrk="1" hangingPunct="1"/>
            <a:r>
              <a:rPr lang="en-US" sz="2400" dirty="0" smtClean="0">
                <a:solidFill>
                  <a:srgbClr val="3366FF"/>
                </a:solidFill>
                <a:ea typeface="ＭＳ Ｐゴシック" pitchFamily="-106" charset="-128"/>
                <a:cs typeface="ＭＳ Ｐゴシック" pitchFamily="-106" charset="-128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7696200" cy="52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36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806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512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194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13" b="2213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68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229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FF0000"/>
                </a:solidFill>
                <a:cs typeface="Times" charset="0"/>
              </a:rPr>
              <a:t>Hall MHD (or Two-Fluid) Model and the </a:t>
            </a:r>
            <a:br>
              <a:rPr lang="en-US" sz="3200" smtClean="0">
                <a:solidFill>
                  <a:srgbClr val="FF0000"/>
                </a:solidFill>
                <a:cs typeface="Times" charset="0"/>
              </a:rPr>
            </a:br>
            <a:r>
              <a:rPr lang="en-US" sz="3200" smtClean="0">
                <a:solidFill>
                  <a:srgbClr val="FF0000"/>
                </a:solidFill>
                <a:cs typeface="Times" charset="0"/>
              </a:rPr>
              <a:t>Generalized Ohm</a:t>
            </a:r>
            <a:r>
              <a:rPr lang="ja-JP" altLang="en-US" sz="3200" smtClean="0">
                <a:solidFill>
                  <a:srgbClr val="FF0000"/>
                </a:solidFill>
                <a:latin typeface="Arial"/>
                <a:cs typeface="Times" charset="0"/>
              </a:rPr>
              <a:t>’</a:t>
            </a:r>
            <a:r>
              <a:rPr lang="en-US" sz="3200" smtClean="0">
                <a:solidFill>
                  <a:srgbClr val="FF0000"/>
                </a:solidFill>
                <a:cs typeface="Times" charset="0"/>
              </a:rPr>
              <a:t>s Law</a:t>
            </a:r>
            <a:r>
              <a:rPr lang="en-US" smtClean="0">
                <a:cs typeface="Times" charset="0"/>
              </a:rPr>
              <a:t/>
            </a:r>
            <a:br>
              <a:rPr lang="en-US" smtClean="0">
                <a:cs typeface="Times" charset="0"/>
              </a:rPr>
            </a:br>
            <a:endParaRPr lang="en-US" sz="3600" smtClean="0">
              <a:cs typeface="Times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381000" y="1524000"/>
            <a:ext cx="833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" charset="0"/>
              </a:rPr>
              <a:t>In high-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" charset="0"/>
              </a:rPr>
              <a:t>S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" charset="0"/>
              </a:rPr>
              <a:t> plasmas, when the width of the thin current sheet (    ) satisfies</a:t>
            </a:r>
            <a:r>
              <a:rPr lang="en-US" sz="800">
                <a:latin typeface="Times New Roman" charset="0"/>
                <a:cs typeface="+mn-cs"/>
              </a:rPr>
              <a:t> </a:t>
            </a:r>
            <a:endParaRPr lang="en-US">
              <a:latin typeface="Times New Roman" charset="0"/>
              <a:cs typeface="+mn-cs"/>
            </a:endParaRP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7924800" y="1676400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5" name="Equation" r:id="rId4" imgW="317500" imgH="342900" progId="Equation.3">
                  <p:embed/>
                </p:oleObj>
              </mc:Choice>
              <mc:Fallback>
                <p:oleObj name="Equation" r:id="rId4" imgW="3175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676400"/>
                        <a:ext cx="228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284480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3557" name="Object 6"/>
          <p:cNvGraphicFramePr>
            <a:graphicFrameLocks noChangeAspect="1"/>
          </p:cNvGraphicFramePr>
          <p:nvPr/>
        </p:nvGraphicFramePr>
        <p:xfrm>
          <a:off x="1219200" y="2524125"/>
          <a:ext cx="2590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6" name="Equation" r:id="rId6" imgW="2590800" imgH="342900" progId="Equation.3">
                  <p:embed/>
                </p:oleObj>
              </mc:Choice>
              <mc:Fallback>
                <p:oleObj name="Equation" r:id="rId6" imgW="2590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524125"/>
                        <a:ext cx="2590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31" name="Rectangle 7"/>
          <p:cNvSpPr>
            <a:spLocks noChangeArrowheads="1"/>
          </p:cNvSpPr>
          <p:nvPr/>
        </p:nvSpPr>
        <p:spPr bwMode="auto">
          <a:xfrm>
            <a:off x="457200" y="2898775"/>
            <a:ext cx="8051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latin typeface="Arial"/>
                <a:cs typeface="Times" charset="0"/>
              </a:rPr>
              <a:t>“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" charset="0"/>
              </a:rPr>
              <a:t>collisionless</a:t>
            </a:r>
            <a:r>
              <a:rPr lang="ja-JP" altLang="en-US">
                <a:solidFill>
                  <a:srgbClr val="000000"/>
                </a:solidFill>
                <a:latin typeface="Arial"/>
                <a:cs typeface="Times" charset="0"/>
              </a:rPr>
              <a:t>”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" charset="0"/>
              </a:rPr>
              <a:t> terms in the generalized Ohm</a:t>
            </a:r>
            <a:r>
              <a:rPr lang="ja-JP" altLang="en-US">
                <a:solidFill>
                  <a:srgbClr val="000000"/>
                </a:solidFill>
                <a:latin typeface="Arial"/>
                <a:cs typeface="Times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" charset="0"/>
              </a:rPr>
              <a:t>s law cannot be ignored.</a:t>
            </a:r>
          </a:p>
          <a:p>
            <a:pPr eaLnBrk="1" hangingPunct="1">
              <a:defRPr/>
            </a:pPr>
            <a:endParaRPr lang="en-US" sz="1200">
              <a:latin typeface="Times New Roman" charset="0"/>
              <a:cs typeface="Times" charset="0"/>
            </a:endParaRPr>
          </a:p>
          <a:p>
            <a:pPr>
              <a:defRPr/>
            </a:pPr>
            <a:r>
              <a:rPr lang="en-US">
                <a:solidFill>
                  <a:srgbClr val="0000FF"/>
                </a:solidFill>
                <a:latin typeface="Times New Roman" charset="0"/>
                <a:cs typeface="Times" charset="0"/>
              </a:rPr>
              <a:t>Generalized Ohm</a:t>
            </a:r>
            <a:r>
              <a:rPr lang="ja-JP" altLang="en-US">
                <a:solidFill>
                  <a:srgbClr val="0000FF"/>
                </a:solidFill>
                <a:latin typeface="Arial"/>
                <a:cs typeface="Times" charset="0"/>
              </a:rPr>
              <a:t>’</a:t>
            </a:r>
            <a:r>
              <a:rPr lang="en-US">
                <a:solidFill>
                  <a:srgbClr val="0000FF"/>
                </a:solidFill>
                <a:latin typeface="Times New Roman" charset="0"/>
                <a:cs typeface="Times" charset="0"/>
              </a:rPr>
              <a:t>s law (dimensionless form)</a:t>
            </a:r>
          </a:p>
          <a:p>
            <a:pPr>
              <a:defRPr/>
            </a:pPr>
            <a:endParaRPr lang="en-US">
              <a:solidFill>
                <a:srgbClr val="0000FF"/>
              </a:solidFill>
              <a:latin typeface="Times New Roman" charset="0"/>
              <a:cs typeface="Times" charset="0"/>
            </a:endParaRPr>
          </a:p>
          <a:p>
            <a:pPr>
              <a:defRPr/>
            </a:pPr>
            <a:endParaRPr lang="en-US" sz="1200">
              <a:latin typeface="Times New Roman" charset="0"/>
              <a:cs typeface="Times" charset="0"/>
            </a:endParaRPr>
          </a:p>
          <a:p>
            <a:pPr>
              <a:defRPr/>
            </a:pPr>
            <a:endParaRPr lang="en-US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0"/>
            <a:ext cx="533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3" name="Rectangle 9"/>
          <p:cNvSpPr>
            <a:spLocks noChangeArrowheads="1"/>
          </p:cNvSpPr>
          <p:nvPr/>
        </p:nvSpPr>
        <p:spPr bwMode="auto">
          <a:xfrm>
            <a:off x="711200" y="5229225"/>
            <a:ext cx="782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52A329"/>
                </a:solidFill>
                <a:latin typeface="Times New Roman" charset="0"/>
                <a:cs typeface="Times" charset="0"/>
              </a:rPr>
              <a:t>Electron skin depth   </a:t>
            </a:r>
            <a:endParaRPr lang="en-US" sz="1200">
              <a:solidFill>
                <a:srgbClr val="52A329"/>
              </a:solidFill>
              <a:latin typeface="Times New Roman" charset="0"/>
              <a:cs typeface="Times" charset="0"/>
            </a:endParaRPr>
          </a:p>
          <a:p>
            <a:pPr>
              <a:defRPr/>
            </a:pPr>
            <a:r>
              <a:rPr lang="en-US">
                <a:solidFill>
                  <a:srgbClr val="52A329"/>
                </a:solidFill>
                <a:latin typeface="Times New Roman" charset="0"/>
                <a:cs typeface="Times" charset="0"/>
              </a:rPr>
              <a:t>Ion skin depth	          </a:t>
            </a:r>
            <a:endParaRPr lang="en-US" sz="1200">
              <a:solidFill>
                <a:srgbClr val="52A329"/>
              </a:solidFill>
              <a:latin typeface="Times New Roman" charset="0"/>
              <a:cs typeface="Times" charset="0"/>
            </a:endParaRPr>
          </a:p>
          <a:p>
            <a:pPr>
              <a:defRPr/>
            </a:pPr>
            <a:r>
              <a:rPr lang="en-US">
                <a:solidFill>
                  <a:srgbClr val="52A329"/>
                </a:solidFill>
                <a:latin typeface="Times New Roman" charset="0"/>
                <a:cs typeface="Times" charset="0"/>
              </a:rPr>
              <a:t>Electron beta	</a:t>
            </a:r>
            <a:r>
              <a:rPr lang="en-US">
                <a:solidFill>
                  <a:srgbClr val="00FF00"/>
                </a:solidFill>
                <a:latin typeface="Times New Roman" charset="0"/>
                <a:cs typeface="Times" charset="0"/>
              </a:rPr>
              <a:t>	     </a:t>
            </a:r>
            <a:endParaRPr lang="en-US" sz="1200">
              <a:latin typeface="Times New Roman" charset="0"/>
              <a:cs typeface="Times" charset="0"/>
            </a:endParaRPr>
          </a:p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graphicFrame>
        <p:nvGraphicFramePr>
          <p:cNvPr id="23561" name="Object 10"/>
          <p:cNvGraphicFramePr>
            <a:graphicFrameLocks noChangeAspect="1"/>
          </p:cNvGraphicFramePr>
          <p:nvPr/>
        </p:nvGraphicFramePr>
        <p:xfrm>
          <a:off x="4495800" y="5257800"/>
          <a:ext cx="17526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7" name="Equation" r:id="rId9" imgW="1866900" imgH="431800" progId="Equation.3">
                  <p:embed/>
                </p:oleObj>
              </mc:Choice>
              <mc:Fallback>
                <p:oleObj name="Equation" r:id="rId9" imgW="186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257800"/>
                        <a:ext cx="17526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11"/>
          <p:cNvGraphicFramePr>
            <a:graphicFrameLocks noChangeAspect="1"/>
          </p:cNvGraphicFramePr>
          <p:nvPr/>
        </p:nvGraphicFramePr>
        <p:xfrm>
          <a:off x="4495800" y="5715000"/>
          <a:ext cx="175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8" name="Equation" r:id="rId11" imgW="1803400" imgH="431800" progId="Equation.3">
                  <p:embed/>
                </p:oleObj>
              </mc:Choice>
              <mc:Fallback>
                <p:oleObj name="Equation" r:id="rId11" imgW="180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15000"/>
                        <a:ext cx="17526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2"/>
          <p:cNvGraphicFramePr>
            <a:graphicFrameLocks noChangeAspect="1"/>
          </p:cNvGraphicFramePr>
          <p:nvPr/>
        </p:nvGraphicFramePr>
        <p:xfrm>
          <a:off x="4572000" y="6096000"/>
          <a:ext cx="266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9" name="Equation" r:id="rId13" imgW="279400" imgH="317500" progId="Equation.3">
                  <p:embed/>
                </p:oleObj>
              </mc:Choice>
              <mc:Fallback>
                <p:oleObj name="Equation" r:id="rId13" imgW="279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96000"/>
                        <a:ext cx="2667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37" name="Rectangle 13"/>
          <p:cNvSpPr>
            <a:spLocks noChangeArrowheads="1"/>
          </p:cNvSpPr>
          <p:nvPr/>
        </p:nvSpPr>
        <p:spPr bwMode="auto">
          <a:xfrm>
            <a:off x="4038600" y="243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(or </a:t>
            </a:r>
          </a:p>
        </p:txBody>
      </p:sp>
      <p:graphicFrame>
        <p:nvGraphicFramePr>
          <p:cNvPr id="23565" name="Object 14"/>
          <p:cNvGraphicFramePr>
            <a:graphicFrameLocks noChangeAspect="1"/>
          </p:cNvGraphicFramePr>
          <p:nvPr/>
        </p:nvGraphicFramePr>
        <p:xfrm>
          <a:off x="4495800" y="2514600"/>
          <a:ext cx="9906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80" name="Equation" r:id="rId15" imgW="609600" imgH="241300" progId="Equation.3">
                  <p:embed/>
                </p:oleObj>
              </mc:Choice>
              <mc:Fallback>
                <p:oleObj name="Equation" r:id="rId15" imgW="609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514600"/>
                        <a:ext cx="9906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40" name="Rectangle 16"/>
          <p:cNvSpPr>
            <a:spLocks noChangeArrowheads="1"/>
          </p:cNvSpPr>
          <p:nvPr/>
        </p:nvSpPr>
        <p:spPr bwMode="auto">
          <a:xfrm>
            <a:off x="5486400" y="2438400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if there is a guide field)</a:t>
            </a:r>
          </a:p>
        </p:txBody>
      </p:sp>
      <p:sp>
        <p:nvSpPr>
          <p:cNvPr id="333841" name="Rectangle 17"/>
          <p:cNvSpPr>
            <a:spLocks noChangeArrowheads="1"/>
          </p:cNvSpPr>
          <p:nvPr/>
        </p:nvSpPr>
        <p:spPr bwMode="auto">
          <a:xfrm>
            <a:off x="5486400" y="2362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031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78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50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0"/>
            <a:ext cx="740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648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600200" y="2514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5334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1" dirty="0" smtClean="0">
                <a:solidFill>
                  <a:schemeClr val="tx2"/>
                </a:solidFill>
              </a:rPr>
              <a:t>What is magnetic reconnection</a:t>
            </a:r>
            <a:r>
              <a:rPr lang="en-US" sz="3200" i="1" dirty="0" smtClean="0">
                <a:solidFill>
                  <a:schemeClr val="tx2"/>
                </a:solidFill>
              </a:rPr>
              <a:t>?</a:t>
            </a:r>
            <a:endParaRPr lang="en-US" sz="2800" i="1" dirty="0">
              <a:solidFill>
                <a:schemeClr val="tx2"/>
              </a:solidFill>
            </a:endParaRPr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457200" y="1219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/>
              <a:t>Departures from ideal behavior, represented by </a:t>
            </a:r>
            <a:endParaRPr lang="en-US" b="1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838200" y="39624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130435"/>
              </p:ext>
            </p:extLst>
          </p:nvPr>
        </p:nvGraphicFramePr>
        <p:xfrm>
          <a:off x="1144588" y="2043113"/>
          <a:ext cx="53276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78" name="Equation" r:id="rId4" imgW="1854200" imgH="203200" progId="Equation.3">
                  <p:embed/>
                </p:oleObj>
              </mc:Choice>
              <mc:Fallback>
                <p:oleObj name="Equation" r:id="rId4" imgW="1854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043113"/>
                        <a:ext cx="532765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304800" y="3048000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break ideal topological invariants, allowing field lines to </a:t>
            </a:r>
            <a:r>
              <a:rPr lang="en-US" dirty="0" smtClean="0"/>
              <a:t>reconnect</a:t>
            </a:r>
            <a:r>
              <a:rPr lang="en-US" dirty="0"/>
              <a:t>.</a:t>
            </a:r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/>
              <a:t>In the generalized Ohm’s law for weakly collisional or </a:t>
            </a:r>
            <a:r>
              <a:rPr lang="en-US" dirty="0" err="1"/>
              <a:t>collisionless</a:t>
            </a:r>
            <a:r>
              <a:rPr lang="en-US" dirty="0"/>
              <a:t> plasmas, </a:t>
            </a:r>
            <a:r>
              <a:rPr lang="en-US" b="1" dirty="0"/>
              <a:t>R </a:t>
            </a:r>
            <a:r>
              <a:rPr lang="en-US" dirty="0"/>
              <a:t>contains resistivity, Hall current,  electron inertia and </a:t>
            </a:r>
            <a:r>
              <a:rPr lang="en-US" dirty="0" smtClean="0"/>
              <a:t>pressure, and </a:t>
            </a:r>
            <a:r>
              <a:rPr lang="en-US" dirty="0" err="1" smtClean="0"/>
              <a:t>ambipolar</a:t>
            </a:r>
            <a:r>
              <a:rPr lang="en-US" dirty="0" smtClean="0"/>
              <a:t> diffusion.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257800"/>
            <a:ext cx="7882754" cy="11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5549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762000" y="586740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Largest 2D Hall MHD simulation to date</a:t>
            </a:r>
          </a:p>
        </p:txBody>
      </p:sp>
    </p:spTree>
    <p:extLst>
      <p:ext uri="{BB962C8B-B14F-4D97-AF65-F5344CB8AC3E}">
        <p14:creationId xmlns:p14="http://schemas.microsoft.com/office/powerpoint/2010/main" val="425587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658938"/>
            <a:ext cx="663575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207963" y="207963"/>
            <a:ext cx="8086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500">
                <a:solidFill>
                  <a:srgbClr val="000000"/>
                </a:solidFill>
                <a:cs typeface="Bitstream Vera Sans" charset="0"/>
              </a:rPr>
              <a:t>Fluxes of energetic electrons peak within magnetic islands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3732213" y="631825"/>
            <a:ext cx="47117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200">
                <a:solidFill>
                  <a:srgbClr val="000000"/>
                </a:solidFill>
                <a:cs typeface="Bitstream Vera Sans" charset="0"/>
              </a:rPr>
              <a:t>[Chen et al., Nature Phys., 2008]</a:t>
            </a:r>
          </a:p>
        </p:txBody>
      </p:sp>
    </p:spTree>
    <p:extLst>
      <p:ext uri="{BB962C8B-B14F-4D97-AF65-F5344CB8AC3E}">
        <p14:creationId xmlns:p14="http://schemas.microsoft.com/office/powerpoint/2010/main" val="36309507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207963" y="-207963"/>
            <a:ext cx="8683625" cy="1470026"/>
          </a:xfrm>
        </p:spPr>
        <p:txBody>
          <a:bodyPr/>
          <a:lstStyle/>
          <a:p>
            <a: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</a:pPr>
            <a:r>
              <a:rPr lang="en-GB" sz="33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500">
                <a:latin typeface="Times" charset="0"/>
                <a:ea typeface="ＭＳ Ｐゴシック" charset="0"/>
                <a:cs typeface="ＭＳ Ｐゴシック" charset="0"/>
              </a:rPr>
              <a:t>e bursts &amp; bipolar Bz &amp; Ne peaks</a:t>
            </a:r>
            <a:br>
              <a:rPr lang="en-GB" sz="250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GB" sz="2500">
                <a:latin typeface="Times" charset="0"/>
                <a:ea typeface="ＭＳ Ｐゴシック" charset="0"/>
                <a:cs typeface="ＭＳ Ｐゴシック" charset="0"/>
              </a:rPr>
              <a:t>~10 islands within 10 minutes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08063"/>
            <a:ext cx="87090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826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20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20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50995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11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715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101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27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313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366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417"/>
            <a:ext cx="9144000" cy="64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19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0"/>
            <a:ext cx="7772400" cy="5472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2" y="5715000"/>
            <a:ext cx="8441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Connection with weak turbulence scaling law of Ng and B. (1996),</a:t>
            </a:r>
          </a:p>
          <a:p>
            <a:r>
              <a:rPr lang="en-US" dirty="0" err="1" smtClean="0"/>
              <a:t>Galtier</a:t>
            </a:r>
            <a:r>
              <a:rPr lang="en-US" dirty="0" smtClean="0"/>
              <a:t> et al. (2000) (~      )?        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028548"/>
              </p:ext>
            </p:extLst>
          </p:nvPr>
        </p:nvGraphicFramePr>
        <p:xfrm>
          <a:off x="2819400" y="60960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44" name="Equation" r:id="rId4" imgW="254000" imgH="254000" progId="Equation.3">
                  <p:embed/>
                </p:oleObj>
              </mc:Choice>
              <mc:Fallback>
                <p:oleObj name="Equation" r:id="rId4" imgW="254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9400" y="6096000"/>
                        <a:ext cx="457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306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0668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Times" charset="0"/>
                <a:ea typeface="ＭＳ Ｐゴシック" charset="0"/>
                <a:cs typeface="Times" charset="0"/>
              </a:rPr>
              <a:t>Classical (2D) Steady-State Models of Reconnection</a:t>
            </a:r>
            <a:r>
              <a:rPr lang="en-US" i="1" dirty="0">
                <a:solidFill>
                  <a:srgbClr val="FF0000"/>
                </a:solidFill>
                <a:latin typeface="Times" charset="0"/>
                <a:ea typeface="ＭＳ Ｐゴシック" charset="0"/>
                <a:cs typeface="Times" charset="0"/>
              </a:rPr>
              <a:t/>
            </a:r>
            <a:br>
              <a:rPr lang="en-US" i="1" dirty="0">
                <a:solidFill>
                  <a:srgbClr val="FF0000"/>
                </a:solidFill>
                <a:latin typeface="Times" charset="0"/>
                <a:ea typeface="ＭＳ Ｐゴシック" charset="0"/>
                <a:cs typeface="Times" charset="0"/>
              </a:rPr>
            </a:br>
            <a:endParaRPr lang="en-US" sz="3600" i="1" dirty="0">
              <a:solidFill>
                <a:srgbClr val="FF0000"/>
              </a:solidFill>
              <a:latin typeface="Times" charset="0"/>
              <a:ea typeface="ＭＳ Ｐゴシック" charset="0"/>
              <a:cs typeface="Times" charset="0"/>
            </a:endParaRPr>
          </a:p>
        </p:txBody>
      </p:sp>
      <p:sp>
        <p:nvSpPr>
          <p:cNvPr id="23562" name="Text Box 3"/>
          <p:cNvSpPr txBox="1">
            <a:spLocks noChangeArrowheads="1"/>
          </p:cNvSpPr>
          <p:nvPr/>
        </p:nvSpPr>
        <p:spPr bwMode="auto">
          <a:xfrm>
            <a:off x="711200" y="9906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cs typeface="Times" charset="0"/>
              </a:rPr>
              <a:t>Sweet-Parker [Sweet 1958, Parker 1957]</a:t>
            </a:r>
            <a:r>
              <a:rPr lang="en-US"/>
              <a:t> </a:t>
            </a:r>
          </a:p>
        </p:txBody>
      </p:sp>
      <p:sp>
        <p:nvSpPr>
          <p:cNvPr id="23563" name="Rectangle 4"/>
          <p:cNvSpPr>
            <a:spLocks noChangeArrowheads="1"/>
          </p:cNvSpPr>
          <p:nvPr/>
        </p:nvSpPr>
        <p:spPr bwMode="auto">
          <a:xfrm>
            <a:off x="2406650" y="3057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235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3307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6"/>
          <p:cNvSpPr txBox="1">
            <a:spLocks noChangeArrowheads="1"/>
          </p:cNvSpPr>
          <p:nvPr/>
        </p:nvSpPr>
        <p:spPr bwMode="auto">
          <a:xfrm>
            <a:off x="685800" y="2133600"/>
            <a:ext cx="8077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Times" charset="0"/>
              </a:rPr>
              <a:t>Geometry of reconnection layer : Y-points </a:t>
            </a:r>
            <a:r>
              <a:rPr lang="en-US">
                <a:solidFill>
                  <a:srgbClr val="110BFC"/>
                </a:solidFill>
                <a:cs typeface="Times" charset="0"/>
              </a:rPr>
              <a:t>[Syrovatskii 1971]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cs typeface="Times" charset="0"/>
              </a:rPr>
              <a:t>Length  of the reconnection layer is of the order of the system size &gt;&gt; width 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cs typeface="Times" charset="0"/>
              </a:rPr>
              <a:t> Reconnection time scale</a:t>
            </a:r>
            <a:r>
              <a:rPr lang="en-US"/>
              <a:t> 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78" name="Equation" r:id="rId5" imgW="114548" imgH="216016" progId="Equation.3">
                  <p:embed/>
                </p:oleObj>
              </mc:Choice>
              <mc:Fallback>
                <p:oleObj name="Equation" r:id="rId5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4529138" y="334803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79" name="Equation" r:id="rId7" imgW="114548" imgH="216016" progId="Equation.3">
                  <p:embed/>
                </p:oleObj>
              </mc:Choice>
              <mc:Fallback>
                <p:oleObj name="Equation" r:id="rId7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48038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2514600" y="3124200"/>
          <a:ext cx="254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0" name="Equation" r:id="rId8" imgW="139975" imgH="165353" progId="Equation.3">
                  <p:embed/>
                </p:oleObj>
              </mc:Choice>
              <mc:Fallback>
                <p:oleObj name="Equation" r:id="rId8" imgW="139975" imgH="16535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124200"/>
                        <a:ext cx="254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593125"/>
              </p:ext>
            </p:extLst>
          </p:nvPr>
        </p:nvGraphicFramePr>
        <p:xfrm>
          <a:off x="766763" y="4119563"/>
          <a:ext cx="45656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1" name="Equation" r:id="rId10" imgW="2730500" imgH="292100" progId="Equation.3">
                  <p:embed/>
                </p:oleObj>
              </mc:Choice>
              <mc:Fallback>
                <p:oleObj name="Equation" r:id="rId10" imgW="2730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3" y="4119563"/>
                        <a:ext cx="4565650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685800" y="4953000"/>
            <a:ext cx="4775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>
                <a:cs typeface="Times" charset="0"/>
              </a:rPr>
              <a:t>Solar flares: </a:t>
            </a:r>
            <a:endParaRPr lang="en-US"/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844682"/>
              </p:ext>
            </p:extLst>
          </p:nvPr>
        </p:nvGraphicFramePr>
        <p:xfrm>
          <a:off x="2209800" y="4953000"/>
          <a:ext cx="990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2" name="Equation" r:id="rId12" imgW="571649" imgH="228898" progId="Equation.3">
                  <p:embed/>
                </p:oleObj>
              </mc:Choice>
              <mc:Fallback>
                <p:oleObj name="Equation" r:id="rId12" imgW="571649" imgH="22889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953000"/>
                        <a:ext cx="990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942410"/>
              </p:ext>
            </p:extLst>
          </p:nvPr>
        </p:nvGraphicFramePr>
        <p:xfrm>
          <a:off x="3429000" y="5029200"/>
          <a:ext cx="9144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3" name="Equation" r:id="rId14" imgW="469900" imgH="177800" progId="Equation.3">
                  <p:embed/>
                </p:oleObj>
              </mc:Choice>
              <mc:Fallback>
                <p:oleObj name="Equation" r:id="rId14" imgW="469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029200"/>
                        <a:ext cx="9144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395960"/>
              </p:ext>
            </p:extLst>
          </p:nvPr>
        </p:nvGraphicFramePr>
        <p:xfrm>
          <a:off x="4648200" y="4953000"/>
          <a:ext cx="1752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84" name="Equation" r:id="rId16" imgW="838597" imgH="241697" progId="Equation.3">
                  <p:embed/>
                </p:oleObj>
              </mc:Choice>
              <mc:Fallback>
                <p:oleObj name="Equation" r:id="rId16" imgW="838597" imgH="2416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953000"/>
                        <a:ext cx="17526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419600" y="5410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5638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Implicit assumption: System-size thin current sheet is stable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872885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1219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20E"/>
                </a:solidFill>
                <a:ea typeface="ＭＳ Ｐゴシック" pitchFamily="26" charset="-128"/>
                <a:cs typeface="ＭＳ Ｐゴシック" pitchFamily="26" charset="-128"/>
              </a:rPr>
              <a:t>Summary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229600" cy="4953000"/>
          </a:xfrm>
        </p:spPr>
        <p:txBody>
          <a:bodyPr/>
          <a:lstStyle/>
          <a:p>
            <a:pPr eaLnBrk="1" hangingPunct="1"/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Thin current sheets are fragile, and spontaneously unstable with respect to the </a:t>
            </a:r>
            <a:r>
              <a:rPr lang="en-US" sz="2200" dirty="0" err="1" smtClean="0">
                <a:ea typeface="ＭＳ Ｐゴシック" pitchFamily="26" charset="-128"/>
                <a:cs typeface="ＭＳ Ｐゴシック" pitchFamily="26" charset="-128"/>
              </a:rPr>
              <a:t>plasmoid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 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instability in </a:t>
            </a:r>
            <a:r>
              <a:rPr lang="en-US" sz="2200" i="1" dirty="0" smtClean="0">
                <a:ea typeface="ＭＳ Ｐゴシック" pitchFamily="26" charset="-128"/>
                <a:cs typeface="ＭＳ Ｐゴシック" pitchFamily="26" charset="-128"/>
              </a:rPr>
              <a:t>large systems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, substantially exceeding Sweet-Parker rates within the realm of resistive MHD, without invoking Hall 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current 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or 2D/3D turbulence (</a:t>
            </a:r>
            <a:r>
              <a:rPr lang="en-US" sz="22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Matthaeus and Lamkin 1986, Loureiro et al. 2009, Lazarian and Vishniac 1999, Kowal et al. 2009). 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The peak reconnection rate is very weakly dependent on the </a:t>
            </a:r>
            <a:r>
              <a:rPr lang="en-US" sz="2200" dirty="0">
                <a:ea typeface="ＭＳ Ｐゴシック" pitchFamily="26" charset="-128"/>
                <a:cs typeface="ＭＳ Ｐゴシック" pitchFamily="26" charset="-128"/>
              </a:rPr>
              <a:t>L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undquist number.</a:t>
            </a:r>
          </a:p>
          <a:p>
            <a:pPr eaLnBrk="1" hangingPunct="1"/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The </a:t>
            </a:r>
            <a:r>
              <a:rPr lang="en-US" sz="2200" dirty="0" err="1" smtClean="0">
                <a:ea typeface="ＭＳ Ｐゴシック" pitchFamily="26" charset="-128"/>
                <a:cs typeface="ＭＳ Ｐゴシック" pitchFamily="26" charset="-128"/>
              </a:rPr>
              <a:t>plasmoid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 distribution follows a power law</a:t>
            </a:r>
          </a:p>
          <a:p>
            <a:pPr eaLnBrk="1" hangingPunct="1">
              <a:buFont typeface="Wingdings" charset="2"/>
              <a:buChar char="Ø"/>
            </a:pP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The 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power-law appears under-resolved in post-CME current             	sheet observations, which exhibit an exponential tail</a:t>
            </a: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.</a:t>
            </a:r>
          </a:p>
          <a:p>
            <a:pPr eaLnBrk="1" hangingPunct="1">
              <a:buFont typeface="Arial"/>
              <a:buChar char="•"/>
            </a:pP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A new phase diagram for fast reconnection is obtained.</a:t>
            </a:r>
          </a:p>
          <a:p>
            <a:pPr marL="0" indent="0" eaLnBrk="1" hangingPunct="1">
              <a:buNone/>
            </a:pPr>
            <a:endParaRPr lang="en-US" sz="2200" dirty="0" smtClean="0">
              <a:ea typeface="ＭＳ Ｐゴシック" pitchFamily="26" charset="-128"/>
              <a:cs typeface="ＭＳ Ｐゴシック" pitchFamily="26" charset="-128"/>
            </a:endParaRPr>
          </a:p>
          <a:p>
            <a:pPr marL="0" indent="0" eaLnBrk="1" hangingPunct="1">
              <a:buNone/>
            </a:pPr>
            <a:r>
              <a:rPr lang="en-US" sz="2200" dirty="0" smtClean="0">
                <a:ea typeface="ＭＳ Ｐゴシック" pitchFamily="26" charset="-128"/>
                <a:cs typeface="ＭＳ Ｐゴシック" pitchFamily="26" charset="-128"/>
              </a:rPr>
              <a:t>  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213008"/>
              </p:ext>
            </p:extLst>
          </p:nvPr>
        </p:nvGraphicFramePr>
        <p:xfrm>
          <a:off x="6096000" y="3886200"/>
          <a:ext cx="1143000" cy="39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736600" imgH="254000" progId="Equation.3">
                  <p:embed/>
                </p:oleObj>
              </mc:Choice>
              <mc:Fallback>
                <p:oleObj name="Equation" r:id="rId4" imgW="736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3886200"/>
                        <a:ext cx="1143000" cy="39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1219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20E"/>
                </a:solidFill>
                <a:ea typeface="ＭＳ Ｐゴシック" pitchFamily="26" charset="-128"/>
                <a:cs typeface="ＭＳ Ｐゴシック" pitchFamily="26" charset="-128"/>
              </a:rPr>
              <a:t>Summary (continued)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0"/>
            <a:ext cx="84511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1790" y="198256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343400"/>
            <a:ext cx="83123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</a:t>
            </a:r>
            <a:r>
              <a:rPr lang="en-US" i="1" dirty="0" smtClean="0"/>
              <a:t>nresolved </a:t>
            </a:r>
            <a:r>
              <a:rPr lang="en-US" i="1" dirty="0" smtClean="0"/>
              <a:t>question</a:t>
            </a:r>
            <a:r>
              <a:rPr lang="en-US" dirty="0" smtClean="0"/>
              <a:t>: It seems easy, almost too easy, </a:t>
            </a:r>
          </a:p>
          <a:p>
            <a:r>
              <a:rPr lang="en-US" dirty="0" smtClean="0"/>
              <a:t>to excite the </a:t>
            </a:r>
            <a:r>
              <a:rPr lang="en-US" dirty="0" err="1" smtClean="0"/>
              <a:t>plasmoid</a:t>
            </a:r>
            <a:r>
              <a:rPr lang="en-US" dirty="0" smtClean="0"/>
              <a:t> instability. Hence, transition to fast </a:t>
            </a:r>
          </a:p>
          <a:p>
            <a:r>
              <a:rPr lang="en-US" dirty="0"/>
              <a:t>r</a:t>
            </a:r>
            <a:r>
              <a:rPr lang="en-US" dirty="0" smtClean="0"/>
              <a:t>econnection, mediated eventually by Hall effects, is easy. How</a:t>
            </a:r>
          </a:p>
          <a:p>
            <a:r>
              <a:rPr lang="en-US" dirty="0"/>
              <a:t>c</a:t>
            </a:r>
            <a:r>
              <a:rPr lang="en-US" dirty="0" smtClean="0"/>
              <a:t>an we then account for the quiet phase, which can be long-lived,</a:t>
            </a:r>
          </a:p>
          <a:p>
            <a:r>
              <a:rPr lang="en-US" dirty="0"/>
              <a:t>w</a:t>
            </a:r>
            <a:r>
              <a:rPr lang="en-US" dirty="0" smtClean="0"/>
              <a:t>hen energy is stored before it can be released by reconnection?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04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moi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08" y="2057400"/>
            <a:ext cx="8399008" cy="3359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1524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thin </a:t>
            </a:r>
            <a:r>
              <a:rPr lang="en-US" dirty="0">
                <a:solidFill>
                  <a:srgbClr val="FF0000"/>
                </a:solidFill>
              </a:rPr>
              <a:t>current </a:t>
            </a:r>
            <a:r>
              <a:rPr lang="en-US" dirty="0" smtClean="0">
                <a:solidFill>
                  <a:srgbClr val="FF0000"/>
                </a:solidFill>
              </a:rPr>
              <a:t>sheet is explosively stable over a critical Lundquist number, forming</a:t>
            </a:r>
            <a:r>
              <a:rPr lang="en-US" dirty="0">
                <a:solidFill>
                  <a:srgbClr val="FF0000"/>
                </a:solidFill>
              </a:rPr>
              <a:t>, ejecting, </a:t>
            </a:r>
            <a:r>
              <a:rPr lang="en-US" dirty="0" smtClean="0">
                <a:solidFill>
                  <a:srgbClr val="FF0000"/>
                </a:solidFill>
              </a:rPr>
              <a:t>and coalescing a hierarchy of </a:t>
            </a:r>
            <a:r>
              <a:rPr lang="en-US" dirty="0" err="1" smtClean="0">
                <a:solidFill>
                  <a:srgbClr val="FF0000"/>
                </a:solidFill>
              </a:rPr>
              <a:t>plasmoids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019800"/>
            <a:ext cx="693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B., Huang, Rogers and Yang 2009, Huang and B. 2010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282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7772400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26" charset="-128"/>
                <a:cs typeface="ＭＳ Ｐゴシック" pitchFamily="26" charset="-128"/>
              </a:rPr>
              <a:t/>
            </a:r>
            <a:br>
              <a:rPr lang="en-US" sz="3600" dirty="0" smtClean="0">
                <a:ea typeface="ＭＳ Ｐゴシック" pitchFamily="26" charset="-128"/>
                <a:cs typeface="ＭＳ Ｐゴシック" pitchFamily="26" charset="-128"/>
              </a:rPr>
            </a:br>
            <a:r>
              <a:rPr lang="en-US" sz="3600" dirty="0" smtClean="0">
                <a:ea typeface="ＭＳ Ｐゴシック" pitchFamily="26" charset="-128"/>
                <a:cs typeface="ＭＳ Ｐゴシック" pitchFamily="26" charset="-128"/>
              </a:rPr>
              <a:t>A little history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41148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26" charset="-128"/>
                <a:cs typeface="ＭＳ Ｐゴシック" pitchFamily="26" charset="-128"/>
              </a:rPr>
              <a:t>Secondary tearing instability of high-S current sheet has been known for some time </a:t>
            </a:r>
            <a:r>
              <a:rPr lang="en-US" sz="2400" dirty="0" smtClean="0">
                <a:ea typeface="ＭＳ Ｐゴシック" pitchFamily="26" charset="-128"/>
                <a:cs typeface="ＭＳ Ｐゴシック" pitchFamily="26" charset="-128"/>
              </a:rPr>
              <a:t>(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Bulanov et al. 1979, Lee and Fu 1986, Biskamp 1986, Matthaeus and Lamkin 1986, Yan et al. 1992, Shibata and Tanuma 2001</a:t>
            </a:r>
            <a:r>
              <a:rPr lang="en-US" sz="2400" dirty="0" smtClean="0">
                <a:ea typeface="ＭＳ Ｐゴシック" pitchFamily="26" charset="-128"/>
                <a:cs typeface="ＭＳ Ｐゴシック" pitchFamily="26" charset="-128"/>
              </a:rPr>
              <a:t>)</a:t>
            </a:r>
            <a:r>
              <a:rPr lang="en-US" sz="2800" dirty="0" smtClean="0">
                <a:ea typeface="ＭＳ Ｐゴシック" pitchFamily="26" charset="-128"/>
                <a:cs typeface="ＭＳ Ｐゴシック" pitchFamily="26" charset="-128"/>
              </a:rPr>
              <a:t>, but its precise scaling properties were determined only recently </a:t>
            </a:r>
            <a:r>
              <a:rPr lang="en-US" sz="2400" dirty="0" smtClean="0">
                <a:ea typeface="ＭＳ Ｐゴシック" pitchFamily="26" charset="-128"/>
                <a:cs typeface="ＭＳ Ｐゴシック" pitchFamily="26" charset="-128"/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Loureiro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 et al. 2007, Bhattacharjee et al. 2009)</a:t>
            </a:r>
            <a:endParaRPr lang="en-US" sz="2400" dirty="0" smtClean="0">
              <a:ea typeface="ＭＳ Ｐゴシック" pitchFamily="26" charset="-128"/>
              <a:cs typeface="ＭＳ Ｐゴシック" pitchFamily="26" charset="-128"/>
            </a:endParaRPr>
          </a:p>
          <a:p>
            <a:r>
              <a:rPr lang="en-US" sz="2800" dirty="0" smtClean="0">
                <a:ea typeface="ＭＳ Ｐゴシック" pitchFamily="26" charset="-128"/>
                <a:cs typeface="ＭＳ Ｐゴシック" pitchFamily="26" charset="-128"/>
              </a:rPr>
              <a:t>The instability is ubiquitous: it has been studied recently nonlinearly in fluid </a:t>
            </a:r>
            <a:r>
              <a:rPr lang="en-US" sz="2400" dirty="0" smtClean="0">
                <a:ea typeface="ＭＳ Ｐゴシック" pitchFamily="26" charset="-128"/>
                <a:cs typeface="ＭＳ Ｐゴシック" pitchFamily="26" charset="-128"/>
              </a:rPr>
              <a:t>(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Lapenta 2008, Cassak et al. 2009;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Samtaney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 et al. 2009, Huang et al. 2010,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Barta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 and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Buechner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 2010)</a:t>
            </a:r>
            <a:r>
              <a:rPr lang="en-US" sz="2400" dirty="0" smtClean="0">
                <a:ea typeface="ＭＳ Ｐゴシック" pitchFamily="26" charset="-128"/>
                <a:cs typeface="ＭＳ Ｐゴシック" pitchFamily="26" charset="-128"/>
              </a:rPr>
              <a:t> </a:t>
            </a:r>
            <a:r>
              <a:rPr lang="en-US" sz="2800" dirty="0" smtClean="0">
                <a:ea typeface="ＭＳ Ｐゴシック" pitchFamily="26" charset="-128"/>
                <a:cs typeface="ＭＳ Ｐゴシック" pitchFamily="26" charset="-128"/>
              </a:rPr>
              <a:t>as well as fully kinetic studies with a collision operator (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26" charset="-128"/>
                <a:cs typeface="ＭＳ Ｐゴシック" pitchFamily="26" charset="-128"/>
              </a:rPr>
              <a:t>Daughton et al. 2009</a:t>
            </a:r>
            <a:r>
              <a:rPr lang="en-US" sz="2800" dirty="0" smtClean="0">
                <a:solidFill>
                  <a:srgbClr val="000000"/>
                </a:solidFill>
                <a:ea typeface="ＭＳ Ｐゴシック" pitchFamily="26" charset="-128"/>
                <a:cs typeface="ＭＳ Ｐゴシック" pitchFamily="26" charset="-128"/>
              </a:rPr>
              <a:t>).</a:t>
            </a:r>
            <a:endParaRPr lang="en-US" sz="2800" dirty="0" smtClean="0">
              <a:ea typeface="ＭＳ Ｐゴシック" pitchFamily="26" charset="-128"/>
              <a:cs typeface="ＭＳ Ｐゴシック" pitchFamily="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705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17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15900"/>
            <a:ext cx="8572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87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385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98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6214699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3124200"/>
            <a:ext cx="1065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Huang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and B.,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PRL,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2012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587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CE1627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49822</TotalTime>
  <Words>637</Words>
  <Application>Microsoft Macintosh PowerPoint</Application>
  <PresentationFormat>On-screen Show (4:3)</PresentationFormat>
  <Paragraphs>68</Paragraphs>
  <Slides>31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Blank Presentation</vt:lpstr>
      <vt:lpstr>Microsoft Equation</vt:lpstr>
      <vt:lpstr>Equation</vt:lpstr>
      <vt:lpstr>Fast Reconnection in Astrophysical and Laboratory Plasmas</vt:lpstr>
      <vt:lpstr>PowerPoint Presentation</vt:lpstr>
      <vt:lpstr>Classical (2D) Steady-State Models of Reconnection </vt:lpstr>
      <vt:lpstr>PowerPoint Presentation</vt:lpstr>
      <vt:lpstr> A little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 MHD (or Two-Fluid) Model and the  Generalized Ohm’s Law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 bursts &amp; bipolar Bz &amp; Ne peaks ~10 islands within 10 minutes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 (continued)</vt:lpstr>
    </vt:vector>
  </TitlesOfParts>
  <Company>뿿콰뿿컐뿿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Reconnection </dc:title>
  <dc:creator>Trial User</dc:creator>
  <cp:lastModifiedBy>Amitava Bhattacharjee</cp:lastModifiedBy>
  <cp:revision>242</cp:revision>
  <cp:lastPrinted>2010-01-14T19:30:32Z</cp:lastPrinted>
  <dcterms:created xsi:type="dcterms:W3CDTF">2010-08-10T03:46:00Z</dcterms:created>
  <dcterms:modified xsi:type="dcterms:W3CDTF">2015-10-06T07:14:53Z</dcterms:modified>
</cp:coreProperties>
</file>