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20"/>
  </p:notesMasterIdLst>
  <p:sldIdLst>
    <p:sldId id="296" r:id="rId3"/>
    <p:sldId id="374" r:id="rId4"/>
    <p:sldId id="372" r:id="rId5"/>
    <p:sldId id="373" r:id="rId6"/>
    <p:sldId id="395" r:id="rId7"/>
    <p:sldId id="394" r:id="rId8"/>
    <p:sldId id="376" r:id="rId9"/>
    <p:sldId id="377" r:id="rId10"/>
    <p:sldId id="379" r:id="rId11"/>
    <p:sldId id="391" r:id="rId12"/>
    <p:sldId id="392" r:id="rId13"/>
    <p:sldId id="393" r:id="rId14"/>
    <p:sldId id="397" r:id="rId15"/>
    <p:sldId id="399" r:id="rId16"/>
    <p:sldId id="342" r:id="rId17"/>
    <p:sldId id="400" r:id="rId18"/>
    <p:sldId id="375" r:id="rId19"/>
  </p:sldIdLst>
  <p:sldSz cx="9144000" cy="6858000" type="screen4x3"/>
  <p:notesSz cx="6858000" cy="9144000"/>
  <p:defaultTextStyle>
    <a:lvl1pPr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1pPr>
    <a:lvl2pPr indent="160679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2pPr>
    <a:lvl3pPr indent="32135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3pPr>
    <a:lvl4pPr indent="482038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4pPr>
    <a:lvl5pPr indent="64271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5pPr>
    <a:lvl6pPr indent="803397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6pPr>
    <a:lvl7pPr indent="964075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7pPr>
    <a:lvl8pPr indent="1124756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8pPr>
    <a:lvl9pPr indent="1285434" defTabSz="410625">
      <a:defRPr sz="2500">
        <a:solidFill>
          <a:srgbClr val="FFFFFF"/>
        </a:solidFill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95B"/>
    <a:srgbClr val="3D355F"/>
    <a:srgbClr val="F7DED8"/>
    <a:srgbClr val="CB3F51"/>
    <a:srgbClr val="242C47"/>
    <a:srgbClr val="E1E0DB"/>
    <a:srgbClr val="000000"/>
    <a:srgbClr val="E2E0D5"/>
    <a:srgbClr val="E7E6E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229" autoAdjust="0"/>
  </p:normalViewPr>
  <p:slideViewPr>
    <p:cSldViewPr snapToGrid="0" snapToObjects="1">
      <p:cViewPr varScale="1">
        <p:scale>
          <a:sx n="67" d="100"/>
          <a:sy n="6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244047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21357">
      <a:defRPr sz="1500">
        <a:latin typeface="Lucida Grande"/>
        <a:ea typeface="Lucida Grande"/>
        <a:cs typeface="Lucida Grande"/>
        <a:sym typeface="Lucida Grande"/>
      </a:defRPr>
    </a:lvl1pPr>
    <a:lvl2pPr indent="160679" defTabSz="321357">
      <a:defRPr sz="1500">
        <a:latin typeface="Lucida Grande"/>
        <a:ea typeface="Lucida Grande"/>
        <a:cs typeface="Lucida Grande"/>
        <a:sym typeface="Lucida Grande"/>
      </a:defRPr>
    </a:lvl2pPr>
    <a:lvl3pPr indent="321357" defTabSz="321357">
      <a:defRPr sz="1500">
        <a:latin typeface="Lucida Grande"/>
        <a:ea typeface="Lucida Grande"/>
        <a:cs typeface="Lucida Grande"/>
        <a:sym typeface="Lucida Grande"/>
      </a:defRPr>
    </a:lvl3pPr>
    <a:lvl4pPr indent="482038" defTabSz="321357">
      <a:defRPr sz="1500">
        <a:latin typeface="Lucida Grande"/>
        <a:ea typeface="Lucida Grande"/>
        <a:cs typeface="Lucida Grande"/>
        <a:sym typeface="Lucida Grande"/>
      </a:defRPr>
    </a:lvl4pPr>
    <a:lvl5pPr indent="642717" defTabSz="321357">
      <a:defRPr sz="1500">
        <a:latin typeface="Lucida Grande"/>
        <a:ea typeface="Lucida Grande"/>
        <a:cs typeface="Lucida Grande"/>
        <a:sym typeface="Lucida Grande"/>
      </a:defRPr>
    </a:lvl5pPr>
    <a:lvl6pPr indent="803397" defTabSz="321357">
      <a:defRPr sz="1500">
        <a:latin typeface="Lucida Grande"/>
        <a:ea typeface="Lucida Grande"/>
        <a:cs typeface="Lucida Grande"/>
        <a:sym typeface="Lucida Grande"/>
      </a:defRPr>
    </a:lvl6pPr>
    <a:lvl7pPr indent="964075" defTabSz="321357">
      <a:defRPr sz="1500">
        <a:latin typeface="Lucida Grande"/>
        <a:ea typeface="Lucida Grande"/>
        <a:cs typeface="Lucida Grande"/>
        <a:sym typeface="Lucida Grande"/>
      </a:defRPr>
    </a:lvl7pPr>
    <a:lvl8pPr indent="1124756" defTabSz="321357">
      <a:defRPr sz="1500">
        <a:latin typeface="Lucida Grande"/>
        <a:ea typeface="Lucida Grande"/>
        <a:cs typeface="Lucida Grande"/>
        <a:sym typeface="Lucida Grande"/>
      </a:defRPr>
    </a:lvl8pPr>
    <a:lvl9pPr indent="1285434" defTabSz="321357">
      <a:defRPr sz="15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1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EEB80C-3D5D-4036-876C-B3AB82BF204A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8E0AA1A-5472-5D49-913E-F1EF45CE3C3F}" type="slidenum">
              <a:rPr lang="en-US"/>
              <a:pPr/>
              <a:t>15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89666" tIns="44833" rIns="89666" bIns="44833"/>
          <a:lstStyle/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EEB80C-3D5D-4036-876C-B3AB82BF204A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EEB80C-3D5D-4036-876C-B3AB82BF204A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AA258C-7911-6A40-9566-27B1E1DC003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DEEB531A-D529-314E-B2C5-6053A197D931}" type="slidenum">
              <a:rPr lang="en-US">
                <a:latin typeface="Arial" pitchFamily="-65" charset="0"/>
              </a:rPr>
              <a:pPr/>
              <a:t>8</a:t>
            </a:fld>
            <a:endParaRPr lang="en-US">
              <a:latin typeface="Arial" pitchFamily="-65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>
                <a:latin typeface="Arial" pitchFamily="-65" charset="0"/>
              </a:rPr>
              <a:t>Fix this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CA4F4A-7E25-7448-8F08-791843A805D3}" type="slidenum">
              <a:rPr lang="en-US">
                <a:latin typeface="Arial" pitchFamily="-65" charset="0"/>
              </a:rPr>
              <a:pPr/>
              <a:t>9</a:t>
            </a:fld>
            <a:endParaRPr lang="en-US">
              <a:latin typeface="Arial" pitchFamily="-65" charset="0"/>
            </a:endParaRPr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666" tIns="44833" rIns="89666" bIns="44833"/>
          <a:lstStyle/>
          <a:p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CA4F4A-7E25-7448-8F08-791843A805D3}" type="slidenum">
              <a:rPr lang="en-US">
                <a:latin typeface="Arial" pitchFamily="-65" charset="0"/>
              </a:rPr>
              <a:pPr/>
              <a:t>10</a:t>
            </a:fld>
            <a:endParaRPr lang="en-US">
              <a:latin typeface="Arial" pitchFamily="-65" charset="0"/>
            </a:endParaRPr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666" tIns="44833" rIns="89666" bIns="44833"/>
          <a:lstStyle/>
          <a:p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CA4F4A-7E25-7448-8F08-791843A805D3}" type="slidenum">
              <a:rPr lang="en-US">
                <a:latin typeface="Arial" pitchFamily="-65" charset="0"/>
              </a:rPr>
              <a:pPr/>
              <a:t>11</a:t>
            </a:fld>
            <a:endParaRPr lang="en-US">
              <a:latin typeface="Arial" pitchFamily="-65" charset="0"/>
            </a:endParaRPr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666" tIns="44833" rIns="89666" bIns="44833"/>
          <a:lstStyle/>
          <a:p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CA4F4A-7E25-7448-8F08-791843A805D3}" type="slidenum">
              <a:rPr lang="en-US">
                <a:latin typeface="Arial" pitchFamily="-65" charset="0"/>
              </a:rPr>
              <a:pPr/>
              <a:t>12</a:t>
            </a:fld>
            <a:endParaRPr lang="en-US">
              <a:latin typeface="Arial" pitchFamily="-65" charset="0"/>
            </a:endParaRPr>
          </a:p>
        </p:txBody>
      </p:sp>
      <p:sp>
        <p:nvSpPr>
          <p:cNvPr id="49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666" tIns="44833" rIns="89666" bIns="44833"/>
          <a:lstStyle/>
          <a:p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rgo_cluster_magnetism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32" r="54778"/>
          <a:stretch/>
        </p:blipFill>
        <p:spPr bwMode="auto">
          <a:xfrm flipH="1" flipV="1">
            <a:off x="5649606" y="-492389"/>
            <a:ext cx="7764138" cy="7794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hape 18"/>
          <p:cNvSpPr>
            <a:spLocks noGrp="1"/>
          </p:cNvSpPr>
          <p:nvPr userDrawn="1">
            <p:ph type="title"/>
          </p:nvPr>
        </p:nvSpPr>
        <p:spPr>
          <a:xfrm>
            <a:off x="410382" y="1990159"/>
            <a:ext cx="3752318" cy="7347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71F3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171F39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 userDrawn="1">
            <p:ph type="body" idx="1"/>
          </p:nvPr>
        </p:nvSpPr>
        <p:spPr>
          <a:xfrm>
            <a:off x="410382" y="2720404"/>
            <a:ext cx="3752318" cy="130572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172038"/>
                </a:solidFill>
              </a:defRPr>
            </a:lvl1pPr>
            <a:lvl2pPr marL="0" indent="160729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2pPr>
            <a:lvl3pPr marL="0" indent="321457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3pPr>
            <a:lvl4pPr marL="0" indent="482186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4pPr>
            <a:lvl5pPr marL="0" indent="642915">
              <a:spcBef>
                <a:spcPts val="0"/>
              </a:spcBef>
              <a:buSzTx/>
              <a:buNone/>
              <a:defRPr>
                <a:solidFill>
                  <a:srgbClr val="17203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172038"/>
                </a:solidFill>
              </a:rPr>
              <a:t>Body Level Five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0383" y="4124353"/>
            <a:ext cx="3752701" cy="410766"/>
          </a:xfrm>
        </p:spPr>
        <p:txBody>
          <a:bodyPr vert="horz"/>
          <a:lstStyle>
            <a:lvl1pPr>
              <a:defRPr sz="1100" b="1" i="0">
                <a:solidFill>
                  <a:schemeClr val="tx2">
                    <a:lumMod val="50000"/>
                  </a:schemeClr>
                </a:solidFill>
                <a:latin typeface="Helvetica"/>
              </a:defRPr>
            </a:lvl1pPr>
          </a:lstStyle>
          <a:p>
            <a:pPr lvl="0"/>
            <a:r>
              <a:rPr lang="en-US" dirty="0" smtClean="0"/>
              <a:t>Insert Name/Title Here</a:t>
            </a:r>
            <a:endParaRPr lang="en-US" dirty="0"/>
          </a:p>
        </p:txBody>
      </p:sp>
      <p:pic>
        <p:nvPicPr>
          <p:cNvPr id="20" name="Picture 19" descr="ASKAP_sun up_antennas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808" y="1549488"/>
            <a:ext cx="2318397" cy="2303438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5712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lvl1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to edit Master text styles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539750" marR="0" lvl="2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717550" marR="0" lvl="3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895350" marR="0" lvl="4" indent="-1778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</a:p>
          <a:p>
            <a:pPr marL="1074738" marR="0" lvl="5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E112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442380" y="287496"/>
            <a:ext cx="6471433" cy="6334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Slide Title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019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E90B748A-1341-4341-9DC2-3A9E5E867D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34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7107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E90B748A-1341-4341-9DC2-3A9E5E867D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443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57356" y="349250"/>
            <a:ext cx="7056457" cy="633417"/>
          </a:xfrm>
        </p:spPr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0824" y="1228990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4605" y="6586742"/>
            <a:ext cx="249208" cy="214314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5EB0718A-1B3D-42D2-9A2B-FB6CFA4B4E8D}" type="slidenum">
              <a:rPr lang="en-AU" b="0" smtClean="0">
                <a:solidFill>
                  <a:prstClr val="black"/>
                </a:solidFill>
                <a:latin typeface="Arial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b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05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576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E90B748A-1341-4341-9DC2-3A9E5E867D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1617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A_PowerPoint Templates V8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000" cy="688222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500" dirty="0">
              <a:latin typeface="Arial"/>
              <a:cs typeface="Arial"/>
            </a:endParaRP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Slide Title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65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071563" y="0"/>
            <a:ext cx="8072437" cy="5786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1071563" y="4200525"/>
            <a:ext cx="2303462" cy="2303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0" name="Group 14"/>
          <p:cNvGrpSpPr>
            <a:grpSpLocks/>
          </p:cNvGrpSpPr>
          <p:nvPr userDrawn="1"/>
        </p:nvGrpSpPr>
        <p:grpSpPr bwMode="auto">
          <a:xfrm>
            <a:off x="261938" y="5715000"/>
            <a:ext cx="1612900" cy="788988"/>
            <a:chOff x="261938" y="5715016"/>
            <a:chExt cx="1612106" cy="789289"/>
          </a:xfrm>
        </p:grpSpPr>
        <p:sp>
          <p:nvSpPr>
            <p:cNvPr id="14" name="Rectangle 13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rtl="0">
                <a:defRPr/>
              </a:pPr>
              <a:endParaRPr lang="en-AU" sz="18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5" name="Picture 17" descr="USY_MB1_rgb_Reversed_Standard_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73" y="5890063"/>
              <a:ext cx="1268436" cy="43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1428736"/>
            <a:ext cx="7704137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1" name="Content Placeholder 25"/>
          <p:cNvSpPr>
            <a:spLocks noGrp="1"/>
          </p:cNvSpPr>
          <p:nvPr>
            <p:ph sz="quarter" idx="11"/>
          </p:nvPr>
        </p:nvSpPr>
        <p:spPr>
          <a:xfrm>
            <a:off x="3428992" y="5286388"/>
            <a:ext cx="5572133" cy="285752"/>
          </a:xfrm>
        </p:spPr>
        <p:txBody>
          <a:bodyPr tIns="0" rIns="0" bIns="0" anchor="t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2"/>
          </p:nvPr>
        </p:nvSpPr>
        <p:spPr>
          <a:xfrm>
            <a:off x="3428992" y="5000636"/>
            <a:ext cx="5572133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4622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805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648203" y="105826"/>
            <a:ext cx="8072437" cy="54425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1428736"/>
            <a:ext cx="7704137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1" name="Content Placeholder 25"/>
          <p:cNvSpPr>
            <a:spLocks noGrp="1"/>
          </p:cNvSpPr>
          <p:nvPr>
            <p:ph sz="quarter" idx="11"/>
          </p:nvPr>
        </p:nvSpPr>
        <p:spPr>
          <a:xfrm>
            <a:off x="3428992" y="5286388"/>
            <a:ext cx="5572133" cy="285752"/>
          </a:xfrm>
        </p:spPr>
        <p:txBody>
          <a:bodyPr tIns="0" rIns="0" bIns="0" anchor="t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2"/>
          </p:nvPr>
        </p:nvSpPr>
        <p:spPr>
          <a:xfrm>
            <a:off x="3428992" y="5000636"/>
            <a:ext cx="5572133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6" name="Rectangle 15"/>
          <p:cNvSpPr/>
          <p:nvPr userDrawn="1"/>
        </p:nvSpPr>
        <p:spPr bwMode="invGray">
          <a:xfrm flipH="1">
            <a:off x="1019410" y="5763379"/>
            <a:ext cx="8001000" cy="95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7" name="Group 10"/>
          <p:cNvGrpSpPr>
            <a:grpSpLocks/>
          </p:cNvGrpSpPr>
          <p:nvPr userDrawn="1"/>
        </p:nvGrpSpPr>
        <p:grpSpPr bwMode="auto">
          <a:xfrm>
            <a:off x="341547" y="5763423"/>
            <a:ext cx="1835776" cy="954000"/>
            <a:chOff x="261938" y="5715016"/>
            <a:chExt cx="1612106" cy="789289"/>
          </a:xfrm>
        </p:grpSpPr>
        <p:sp>
          <p:nvSpPr>
            <p:cNvPr id="18" name="Rectangle 17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rtl="0">
                <a:defRPr/>
              </a:pPr>
              <a:endParaRPr lang="en-AU" sz="18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9" name="Picture 12" descr="USY_MB1_rgb_Reversed_Standard_Logo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73" y="5890063"/>
              <a:ext cx="1268436" cy="43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8451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71563" y="0"/>
            <a:ext cx="8072437" cy="57864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1071563" y="4200525"/>
            <a:ext cx="2303462" cy="2303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261938" y="5715000"/>
            <a:ext cx="1612900" cy="78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5" descr="USY_MB1_rgb_Reversed_Standard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889625"/>
            <a:ext cx="12684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285729"/>
            <a:ext cx="7704138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1428736"/>
            <a:ext cx="7704137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3" name="Content Placeholder 25"/>
          <p:cNvSpPr>
            <a:spLocks noGrp="1"/>
          </p:cNvSpPr>
          <p:nvPr>
            <p:ph sz="quarter" idx="11"/>
          </p:nvPr>
        </p:nvSpPr>
        <p:spPr>
          <a:xfrm>
            <a:off x="3428992" y="5286388"/>
            <a:ext cx="5572133" cy="285752"/>
          </a:xfrm>
        </p:spPr>
        <p:txBody>
          <a:bodyPr tIns="0" rIns="0" bIns="0" anchor="t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/>
          </p:nvPr>
        </p:nvSpPr>
        <p:spPr>
          <a:xfrm>
            <a:off x="3428992" y="5000636"/>
            <a:ext cx="5572133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055033" y="5819652"/>
            <a:ext cx="985150" cy="98515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627028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ecture_theat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6509" r="12701" b="13737"/>
          <a:stretch>
            <a:fillRect/>
          </a:stretch>
        </p:blipFill>
        <p:spPr bwMode="auto">
          <a:xfrm flipH="1">
            <a:off x="0" y="3357563"/>
            <a:ext cx="9144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1071563" y="4200525"/>
            <a:ext cx="2303462" cy="2303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261938" y="5715000"/>
            <a:ext cx="1612900" cy="78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5" descr="USY_MB1_rgb_Reversed_Standard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889625"/>
            <a:ext cx="12684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750329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9" name="Content Placeholder 25"/>
          <p:cNvSpPr>
            <a:spLocks noGrp="1"/>
          </p:cNvSpPr>
          <p:nvPr>
            <p:ph sz="quarter" idx="11"/>
          </p:nvPr>
        </p:nvSpPr>
        <p:spPr>
          <a:xfrm>
            <a:off x="250826" y="3000372"/>
            <a:ext cx="8750300" cy="285752"/>
          </a:xfrm>
        </p:spPr>
        <p:txBody>
          <a:bodyPr tIns="0" rIns="0" bIns="0" anchor="b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/>
          </p:nvPr>
        </p:nvSpPr>
        <p:spPr>
          <a:xfrm>
            <a:off x="250826" y="2714620"/>
            <a:ext cx="8750300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176149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quad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r="21188" b="22060"/>
          <a:stretch>
            <a:fillRect/>
          </a:stretch>
        </p:blipFill>
        <p:spPr bwMode="auto">
          <a:xfrm flipH="1">
            <a:off x="0" y="30718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 bwMode="ltGray">
          <a:xfrm>
            <a:off x="0" y="0"/>
            <a:ext cx="914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1071563" y="4200525"/>
            <a:ext cx="2303462" cy="2303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261938" y="5715000"/>
            <a:ext cx="1612900" cy="78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5" descr="USY_MB1_rgb_Reversed_Standard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889625"/>
            <a:ext cx="12684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750329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1"/>
          </p:nvPr>
        </p:nvSpPr>
        <p:spPr>
          <a:xfrm>
            <a:off x="250826" y="3000372"/>
            <a:ext cx="8750300" cy="285752"/>
          </a:xfrm>
        </p:spPr>
        <p:txBody>
          <a:bodyPr tIns="0" rIns="0" bIns="0" anchor="b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6" name="Content Placeholder 25"/>
          <p:cNvSpPr>
            <a:spLocks noGrp="1"/>
          </p:cNvSpPr>
          <p:nvPr>
            <p:ph sz="quarter" idx="12"/>
          </p:nvPr>
        </p:nvSpPr>
        <p:spPr>
          <a:xfrm>
            <a:off x="250826" y="2714620"/>
            <a:ext cx="8750300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99773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science_lab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6438"/>
            <a:ext cx="9144000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 bwMode="invGray">
          <a:xfrm>
            <a:off x="0" y="0"/>
            <a:ext cx="9144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1071563" y="4200525"/>
            <a:ext cx="2303462" cy="2303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261938" y="5715000"/>
            <a:ext cx="1612900" cy="78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5" descr="USY_MB1_rgb_Reversed_Standard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889625"/>
            <a:ext cx="12684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9"/>
            <a:ext cx="8750330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750329" cy="500066"/>
          </a:xfrm>
        </p:spPr>
        <p:txBody>
          <a:bodyPr lIns="9144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14" name="Content Placeholder 25"/>
          <p:cNvSpPr>
            <a:spLocks noGrp="1"/>
          </p:cNvSpPr>
          <p:nvPr>
            <p:ph sz="quarter" idx="11"/>
          </p:nvPr>
        </p:nvSpPr>
        <p:spPr>
          <a:xfrm>
            <a:off x="250826" y="3000372"/>
            <a:ext cx="8750300" cy="285752"/>
          </a:xfrm>
        </p:spPr>
        <p:txBody>
          <a:bodyPr tIns="0" rIns="0" bIns="0" anchor="b" anchorCtr="0"/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2"/>
          </p:nvPr>
        </p:nvSpPr>
        <p:spPr>
          <a:xfrm>
            <a:off x="250826" y="2714620"/>
            <a:ext cx="8750300" cy="285752"/>
          </a:xfrm>
        </p:spPr>
        <p:txBody>
          <a:bodyPr tIns="0" rIns="0" bIns="0" anchor="b" anchorCtr="0"/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514706" y="5112818"/>
            <a:ext cx="1399108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504305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 flipH="1"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223838" y="5248275"/>
            <a:ext cx="1990725" cy="1358900"/>
            <a:chOff x="224627" y="5248014"/>
            <a:chExt cx="1989919" cy="1359427"/>
          </a:xfrm>
        </p:grpSpPr>
        <p:sp>
          <p:nvSpPr>
            <p:cNvPr id="8" name="Rectangle 7"/>
            <p:cNvSpPr/>
            <p:nvPr userDrawn="1"/>
          </p:nvSpPr>
          <p:spPr bwMode="ltGray">
            <a:xfrm>
              <a:off x="854609" y="5248014"/>
              <a:ext cx="1359937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rtl="0">
                <a:defRPr/>
              </a:pPr>
              <a:endParaRPr lang="en-AU" sz="1800" kern="120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" name="Group 15"/>
            <p:cNvGrpSpPr>
              <a:grpSpLocks/>
            </p:cNvGrpSpPr>
            <p:nvPr userDrawn="1"/>
          </p:nvGrpSpPr>
          <p:grpSpPr bwMode="auto"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10" name="Rectangle 9"/>
              <p:cNvSpPr/>
              <p:nvPr userDrawn="1"/>
            </p:nvSpPr>
            <p:spPr>
              <a:xfrm flipH="1">
                <a:off x="261938" y="5715989"/>
                <a:ext cx="1612995" cy="7883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rtl="0">
                  <a:defRPr/>
                </a:pPr>
                <a:endParaRPr lang="en-AU" sz="180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1" name="Picture 18" descr="USY_MB1_rgb_Reversed_Standard_Logo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73" y="5890063"/>
                <a:ext cx="1268436" cy="439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285719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 bwMode="white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 bwMode="hidden">
          <a:xfrm>
            <a:off x="7893038" y="2857496"/>
            <a:ext cx="1144800" cy="142875"/>
          </a:xfrm>
        </p:spPr>
        <p:txBody>
          <a:bodyPr/>
          <a:lstStyle>
            <a:lvl1pPr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057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 flipH="1"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223838" y="5248275"/>
            <a:ext cx="1990725" cy="1358900"/>
            <a:chOff x="224627" y="5248014"/>
            <a:chExt cx="1989919" cy="1359427"/>
          </a:xfrm>
        </p:grpSpPr>
        <p:sp>
          <p:nvSpPr>
            <p:cNvPr id="8" name="Rectangle 7"/>
            <p:cNvSpPr/>
            <p:nvPr userDrawn="1"/>
          </p:nvSpPr>
          <p:spPr bwMode="ltGray">
            <a:xfrm>
              <a:off x="854609" y="5248014"/>
              <a:ext cx="1359937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rtl="0">
                <a:defRPr/>
              </a:pPr>
              <a:endParaRPr lang="en-AU" sz="1800" kern="120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10" name="Group 14"/>
            <p:cNvGrpSpPr>
              <a:grpSpLocks/>
            </p:cNvGrpSpPr>
            <p:nvPr userDrawn="1"/>
          </p:nvGrpSpPr>
          <p:grpSpPr bwMode="auto"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11" name="Rectangle 10"/>
              <p:cNvSpPr/>
              <p:nvPr userDrawn="1"/>
            </p:nvSpPr>
            <p:spPr>
              <a:xfrm flipH="1">
                <a:off x="261938" y="5715989"/>
                <a:ext cx="1612995" cy="7883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rtl="0">
                  <a:defRPr/>
                </a:pPr>
                <a:endParaRPr lang="en-AU" sz="180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2" name="Picture 18" descr="USY_MB1_rgb_Reversed_Standard_Logo.png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773" y="5890063"/>
                <a:ext cx="1268436" cy="439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285720" y="1777496"/>
            <a:ext cx="7599393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 bwMode="black">
          <a:xfrm>
            <a:off x="7893038" y="1777495"/>
            <a:ext cx="1143012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/>
          </p:nvPr>
        </p:nvSpPr>
        <p:spPr bwMode="hidden">
          <a:xfrm>
            <a:off x="7893038" y="2857496"/>
            <a:ext cx="1144800" cy="142875"/>
          </a:xfrm>
        </p:spPr>
        <p:txBody>
          <a:bodyPr/>
          <a:lstStyle>
            <a:lvl1pPr algn="ctr">
              <a:buNone/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6626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63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83634"/>
            <a:ext cx="4270375" cy="4502885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50825" y="1773238"/>
            <a:ext cx="4321175" cy="3941761"/>
          </a:xfrm>
        </p:spPr>
        <p:txBody>
          <a:bodyPr anchor="t"/>
          <a:lstStyle>
            <a:lvl1pPr algn="ctr">
              <a:buNone/>
              <a:defRPr baseline="0"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0825" y="5715000"/>
            <a:ext cx="4392613" cy="593725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595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7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6"/>
          </p:nvPr>
        </p:nvSpPr>
        <p:spPr>
          <a:xfrm>
            <a:off x="250826" y="1764138"/>
            <a:ext cx="4319004" cy="3950861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baseline="0"/>
            </a:lvl1pPr>
          </a:lstStyle>
          <a:p>
            <a:pPr lvl="0"/>
            <a:r>
              <a:rPr lang="en-AU" noProof="0" smtClean="0"/>
              <a:t>Click icon to add table</a:t>
            </a:r>
            <a:endParaRPr lang="en-AU" noProof="0" dirty="0" smtClean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0825" y="6143643"/>
            <a:ext cx="4392613" cy="165082"/>
          </a:xfrm>
        </p:spPr>
        <p:txBody>
          <a:bodyPr anchor="ctr"/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8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773238"/>
            <a:ext cx="4270375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0825" y="5715001"/>
            <a:ext cx="4392613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0825" y="6143643"/>
            <a:ext cx="4392613" cy="165082"/>
          </a:xfrm>
        </p:spPr>
        <p:txBody>
          <a:bodyPr anchor="ctr"/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8"/>
          </p:nvPr>
        </p:nvSpPr>
        <p:spPr>
          <a:xfrm>
            <a:off x="250825" y="1764139"/>
            <a:ext cx="4321175" cy="3950860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en-AU" noProof="0" smtClean="0"/>
              <a:t>Click icon to add chart</a:t>
            </a:r>
            <a:endParaRPr lang="en-AU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algn="l" defTabSz="914400" rtl="0">
              <a:defRPr/>
            </a:pPr>
            <a:fld id="{B5452100-CEF5-E74C-A36F-0F7131E35999}" type="slidenum">
              <a:rPr lang="en-AU" sz="1800" kern="1200">
                <a:solidFill>
                  <a:prstClr val="black"/>
                </a:solidFill>
                <a:latin typeface="Arial"/>
              </a:rPr>
              <a:pPr algn="l" defTabSz="914400" rtl="0">
                <a:defRPr/>
              </a:pPr>
              <a:t>‹#›</a:t>
            </a:fld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546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50826" y="1773238"/>
            <a:ext cx="8662988" cy="4679949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 dirty="0" smtClean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algn="l" defTabSz="914400" rtl="0">
              <a:defRPr/>
            </a:pPr>
            <a:fld id="{A31D3BED-6C5E-8744-904A-C3995E0AD7AA}" type="slidenum">
              <a:rPr lang="en-AU" sz="1800" kern="1200">
                <a:solidFill>
                  <a:prstClr val="black"/>
                </a:solidFill>
                <a:latin typeface="Arial"/>
              </a:rPr>
              <a:pPr algn="l" defTabSz="914400" rtl="0">
                <a:defRPr/>
              </a:pPr>
              <a:t>‹#›</a:t>
            </a:fld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172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773237"/>
            <a:ext cx="4321176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73237"/>
            <a:ext cx="4270375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0825" y="1268413"/>
            <a:ext cx="8662988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algn="l" defTabSz="914400" rtl="0">
              <a:defRPr/>
            </a:pPr>
            <a:fld id="{C159BD78-FA24-D34C-BD2C-D736E1C4FB17}" type="slidenum">
              <a:rPr lang="en-AU" sz="1800" kern="1200">
                <a:solidFill>
                  <a:prstClr val="black"/>
                </a:solidFill>
                <a:latin typeface="Arial"/>
              </a:rPr>
              <a:pPr algn="l" defTabSz="914400" rtl="0">
                <a:defRPr/>
              </a:pPr>
              <a:t>‹#›</a:t>
            </a:fld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245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algn="l" defTabSz="914400" rtl="0">
              <a:defRPr/>
            </a:pPr>
            <a:fld id="{29A3C9EC-76D8-3742-B7BE-EC1C89796034}" type="slidenum">
              <a:rPr lang="en-AU" sz="1800" kern="1200">
                <a:solidFill>
                  <a:prstClr val="black"/>
                </a:solidFill>
                <a:latin typeface="Arial"/>
              </a:rPr>
              <a:pPr algn="l" defTabSz="914400" rtl="0">
                <a:defRPr/>
              </a:pPr>
              <a:t>‹#›</a:t>
            </a:fld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4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64575" y="6586538"/>
            <a:ext cx="249238" cy="21431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algn="l" defTabSz="914400" rtl="0">
              <a:defRPr/>
            </a:pPr>
            <a:fld id="{5689B07F-24C0-CC49-B5F9-9B3D49FF3CF6}" type="slidenum">
              <a:rPr lang="en-AU" sz="1800" kern="1200">
                <a:solidFill>
                  <a:prstClr val="black"/>
                </a:solidFill>
                <a:latin typeface="Arial"/>
              </a:rPr>
              <a:pPr algn="l" defTabSz="914400" rtl="0">
                <a:defRPr/>
              </a:pPr>
              <a:t>‹#›</a:t>
            </a:fld>
            <a:endParaRPr lang="en-AU" sz="1800" kern="12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2291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5394024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5394024" cy="5345234"/>
          </a:xfrm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3" name="Picture 2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431" y="353496"/>
            <a:ext cx="2455664" cy="553641"/>
          </a:xfrm>
          <a:prstGeom prst="rect">
            <a:avLst/>
          </a:prstGeom>
        </p:spPr>
      </p:pic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6000858" y="0"/>
            <a:ext cx="3164309" cy="6908800"/>
          </a:xfrm>
          <a:prstGeom prst="rect">
            <a:avLst/>
          </a:prstGeom>
          <a:solidFill>
            <a:srgbClr val="242C47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Sig_EDUAB_DunlapInst_SpaceSaver_65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14" y="354688"/>
            <a:ext cx="2455664" cy="5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83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Copy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421927" y="351253"/>
            <a:ext cx="8358188" cy="5049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03B59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303B59"/>
                </a:solidFill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95330" indent="-195330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b="0" i="0">
                <a:solidFill>
                  <a:srgbClr val="000000"/>
                </a:solidFill>
                <a:latin typeface="Arial"/>
                <a:cs typeface="Arial"/>
              </a:defRPr>
            </a:lvl1pPr>
            <a:lvl2pPr marL="572596" indent="-260068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807115" indent="-182251">
              <a:spcBef>
                <a:spcPts val="0"/>
              </a:spcBef>
              <a:buFont typeface="Lucida Grande"/>
              <a:buChar char="-"/>
              <a:defRPr b="0" i="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spcBef>
                <a:spcPts val="0"/>
              </a:spcBef>
              <a:defRPr b="0" i="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 smtClean="0">
                <a:solidFill>
                  <a:srgbClr val="53585F"/>
                </a:solidFill>
              </a:rPr>
              <a:t>Body </a:t>
            </a:r>
            <a:r>
              <a:rPr sz="1700" dirty="0">
                <a:solidFill>
                  <a:srgbClr val="53585F"/>
                </a:solidFill>
              </a:rPr>
              <a:t>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53585F"/>
                </a:solidFill>
              </a:rPr>
              <a:t>Body Level Five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118" y="6251176"/>
            <a:ext cx="8411766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9437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1295401"/>
            <a:ext cx="4321176" cy="50133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295401"/>
            <a:ext cx="4270375" cy="50133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4605" y="6586742"/>
            <a:ext cx="249208" cy="214314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5EB0718A-1B3D-42D2-9A2B-FB6CFA4B4E8D}" type="slidenum">
              <a:rPr>
                <a:solidFill>
                  <a:srgbClr val="CE1126"/>
                </a:solidFill>
              </a:rPr>
              <a:pPr/>
              <a:t>‹#›</a:t>
            </a:fld>
            <a:endParaRPr>
              <a:solidFill>
                <a:srgbClr val="CE1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258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357297"/>
            <a:ext cx="8662989" cy="5095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773238"/>
            <a:ext cx="8662989" cy="4679949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68413"/>
            <a:ext cx="8662988" cy="485791"/>
          </a:xfrm>
          <a:prstGeom prst="rect">
            <a:avLst/>
          </a:prstGeo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2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theme" Target="../theme/theme2.xml"/><Relationship Id="rId18" Type="http://schemas.openxmlformats.org/officeDocument/2006/relationships/image" Target="../media/image11.png"/><Relationship Id="rId19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7412816" y="6258813"/>
            <a:ext cx="1400985" cy="313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05823" y="6249573"/>
            <a:ext cx="2114252" cy="29663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375047" y="473274"/>
            <a:ext cx="8358188" cy="50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392907" y="1115099"/>
            <a:ext cx="8358188" cy="474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A6AA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A6AA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A6AA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A6AA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A6AAA9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57" r:id="rId3"/>
    <p:sldLayoutId id="2147483666" r:id="rId4"/>
    <p:sldLayoutId id="2147483664" r:id="rId5"/>
    <p:sldLayoutId id="2147483660" r:id="rId6"/>
    <p:sldLayoutId id="2147483665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1pPr>
      <a:lvl2pPr indent="160679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2pPr>
      <a:lvl3pPr indent="32135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3pPr>
      <a:lvl4pPr indent="482038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4pPr>
      <a:lvl5pPr indent="64271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5pPr>
      <a:lvl6pPr indent="803397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6pPr>
      <a:lvl7pPr indent="964075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7pPr>
      <a:lvl8pPr indent="1124756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8pPr>
      <a:lvl9pPr indent="1285434" defTabSz="410625">
        <a:defRPr sz="2500">
          <a:solidFill>
            <a:srgbClr val="FFFFFF"/>
          </a:solidFill>
          <a:latin typeface="Helvetica"/>
          <a:ea typeface="Helvetica"/>
          <a:cs typeface="Helvetica"/>
          <a:sym typeface="Helvetica"/>
        </a:defRPr>
      </a:lvl9pPr>
    </p:titleStyle>
    <p:bodyStyle>
      <a:lvl1pPr defTabSz="410625">
        <a:spcBef>
          <a:spcPts val="2250"/>
        </a:spcBef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1pPr>
      <a:lvl2pPr marL="494679" indent="-182251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2pPr>
      <a:lvl3pPr marL="807115" indent="-182251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3pPr>
      <a:lvl4pPr marL="1119549" indent="-182251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4pPr>
      <a:lvl5pPr marL="1431978" indent="-182251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5pPr>
      <a:lvl6pPr marL="1770449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6pPr>
      <a:lvl7pPr marL="2082880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7pPr>
      <a:lvl8pPr marL="2395309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8pPr>
      <a:lvl9pPr marL="2707744" indent="-208288" defTabSz="410625">
        <a:spcBef>
          <a:spcPts val="2250"/>
        </a:spcBef>
        <a:buSzPct val="75000"/>
        <a:buChar char="•"/>
        <a:defRPr sz="1700">
          <a:solidFill>
            <a:srgbClr val="A6AAA9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679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35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038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71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397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075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4756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434" algn="ctr" defTabSz="410625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invGray">
          <a:xfrm flipH="1">
            <a:off x="928688" y="260350"/>
            <a:ext cx="8001000" cy="95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rtl="0">
              <a:defRPr/>
            </a:pPr>
            <a:endParaRPr lang="en-AU" sz="1800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857375" y="428625"/>
            <a:ext cx="564572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TITLE, FONT IN ARIAL 24PT  [1 Line Only]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357313"/>
            <a:ext cx="8662988" cy="509587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AU" dirty="0" smtClean="0"/>
              <a:t>Sixth level</a:t>
            </a:r>
          </a:p>
        </p:txBody>
      </p:sp>
      <p:grpSp>
        <p:nvGrpSpPr>
          <p:cNvPr id="1030" name="Group 10"/>
          <p:cNvGrpSpPr>
            <a:grpSpLocks/>
          </p:cNvGrpSpPr>
          <p:nvPr userDrawn="1"/>
        </p:nvGrpSpPr>
        <p:grpSpPr bwMode="auto">
          <a:xfrm>
            <a:off x="250825" y="260350"/>
            <a:ext cx="1611313" cy="788988"/>
            <a:chOff x="261938" y="5715016"/>
            <a:chExt cx="1612106" cy="789289"/>
          </a:xfrm>
        </p:grpSpPr>
        <p:sp>
          <p:nvSpPr>
            <p:cNvPr id="12" name="Rectangle 11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rtl="0">
                <a:defRPr/>
              </a:pPr>
              <a:endParaRPr lang="en-AU" sz="1800" kern="120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032" name="Picture 12" descr="USY_MB1_rgb_Reversed_Standard_Logo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73" y="5890063"/>
              <a:ext cx="1268436" cy="43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Possum_Icon_RGB.jpg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7"/>
          <a:stretch/>
        </p:blipFill>
        <p:spPr>
          <a:xfrm>
            <a:off x="7878905" y="86937"/>
            <a:ext cx="1200301" cy="12128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2720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20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microsoft.com/office/2007/relationships/hdphoto" Target="../media/hdphoto1.wdp"/><Relationship Id="rId9" Type="http://schemas.openxmlformats.org/officeDocument/2006/relationships/image" Target="../media/image45.emf"/><Relationship Id="rId10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9489" y="1022927"/>
            <a:ext cx="4385999" cy="3691709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/>
              <a:t>Cosmic Magnetism with the</a:t>
            </a:r>
            <a:br>
              <a:rPr lang="en-US" sz="3500" dirty="0" smtClean="0"/>
            </a:br>
            <a:r>
              <a:rPr lang="en-US" sz="3500" dirty="0" smtClean="0"/>
              <a:t>Square Kilometre Array and its Pathfinders</a:t>
            </a:r>
            <a:endParaRPr lang="en-US" sz="35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6582" y="4160930"/>
            <a:ext cx="4471813" cy="2132528"/>
          </a:xfrm>
        </p:spPr>
        <p:txBody>
          <a:bodyPr/>
          <a:lstStyle/>
          <a:p>
            <a:pPr algn="ctr"/>
            <a:r>
              <a:rPr lang="en-US" sz="2600" dirty="0"/>
              <a:t>Bryan </a:t>
            </a:r>
            <a:r>
              <a:rPr lang="en-US" sz="2600" dirty="0" smtClean="0"/>
              <a:t>Gaensler</a:t>
            </a:r>
          </a:p>
          <a:p>
            <a:pPr algn="ctr"/>
            <a:r>
              <a:rPr lang="en-US" sz="2600" dirty="0" smtClean="0"/>
              <a:t>University of Toronto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2600" dirty="0" smtClean="0"/>
              <a:t>Canadian SKA</a:t>
            </a:r>
            <a:br>
              <a:rPr lang="en-US" sz="2600" dirty="0" smtClean="0"/>
            </a:br>
            <a:r>
              <a:rPr lang="en-US" sz="2600" dirty="0" smtClean="0"/>
              <a:t>Science Director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2600" dirty="0" smtClean="0"/>
              <a:t>      @</a:t>
            </a:r>
            <a:r>
              <a:rPr lang="en-US" sz="2600" dirty="0" err="1" smtClean="0"/>
              <a:t>SciBry</a:t>
            </a:r>
            <a:r>
              <a:rPr lang="en-US" sz="2600" dirty="0" smtClean="0"/>
              <a:t>    #MFU5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683953" y="107294"/>
            <a:ext cx="1252418" cy="349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5" tIns="35705" rIns="35705" bIns="35705" numCol="1" spcCol="26779" rtlCol="0" anchor="ctr">
            <a:spAutoFit/>
          </a:bodyPr>
          <a:lstStyle/>
          <a:p>
            <a:pPr algn="l" rtl="0" latinLnBrk="1" hangingPunct="0"/>
            <a:r>
              <a:rPr lang="en-US" sz="900" dirty="0">
                <a:solidFill>
                  <a:srgbClr val="000000"/>
                </a:solidFill>
                <a:latin typeface="Arial"/>
                <a:cs typeface="Arial"/>
              </a:rPr>
              <a:t>CSIRO / </a:t>
            </a:r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Swinburne ;</a:t>
            </a:r>
            <a:b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900" dirty="0" err="1" smtClean="0">
                <a:solidFill>
                  <a:srgbClr val="000000"/>
                </a:solidFill>
                <a:latin typeface="Arial"/>
                <a:cs typeface="Arial"/>
              </a:rPr>
              <a:t>Mihos</a:t>
            </a:r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 / Huey / Science</a:t>
            </a:r>
            <a:endParaRPr lang="en-US" sz="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" name="Picture 12" descr="icon.ic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15" y="6121000"/>
            <a:ext cx="442599" cy="396000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1060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1610_simple_re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4" b="48631"/>
          <a:stretch/>
        </p:blipFill>
        <p:spPr>
          <a:xfrm>
            <a:off x="5396804" y="4061632"/>
            <a:ext cx="3691058" cy="2405796"/>
          </a:xfrm>
          <a:prstGeom prst="rect">
            <a:avLst/>
          </a:prstGeom>
        </p:spPr>
      </p:pic>
      <p:pic>
        <p:nvPicPr>
          <p:cNvPr id="87" name="Picture 86" descr="1610_depol_re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4" b="48631"/>
          <a:stretch/>
        </p:blipFill>
        <p:spPr>
          <a:xfrm>
            <a:off x="5396804" y="4061632"/>
            <a:ext cx="3691058" cy="240579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333996" y="6372000"/>
            <a:ext cx="226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Turbulent foreground absorber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14943" y="6371999"/>
            <a:ext cx="2454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Thermal gas entrained with lobes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7" y="334758"/>
            <a:ext cx="8358188" cy="504946"/>
          </a:xfrm>
        </p:spPr>
        <p:txBody>
          <a:bodyPr/>
          <a:lstStyle/>
          <a:p>
            <a:r>
              <a:rPr lang="en-US" dirty="0" smtClean="0"/>
              <a:t>Structure: Pathfinders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129" y="1005219"/>
            <a:ext cx="6072478" cy="5690128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›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Australian Square Kilometre Array Pathfinder</a:t>
            </a:r>
          </a:p>
          <a:p>
            <a:pPr marL="368300" marR="0" lvl="1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36 12-m dishes,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30-deg</a:t>
            </a:r>
            <a:r>
              <a:rPr kumimoji="0" lang="en-US" b="0" i="1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field of view</a:t>
            </a:r>
            <a:endParaRPr lang="en-US" i="1" dirty="0">
              <a:solidFill>
                <a:sysClr val="windowText" lastClr="000000"/>
              </a:solidFill>
              <a:latin typeface="Arial"/>
            </a:endParaRPr>
          </a:p>
          <a:p>
            <a:pPr marL="368300" marR="0" lvl="1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early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science 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observations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beginning 2016</a:t>
            </a:r>
            <a:endParaRPr kumimoji="0" lang="en-US" b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368300" marR="0" lvl="1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b="1" i="1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Polarisation Sky Survey of the Universe’s Magnetism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(POSSUM;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</a:rPr>
              <a:t>askap.org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/>
              </a:rPr>
              <a:t>/possum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  <a:p>
            <a:pPr marL="368300" marR="0" lvl="1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All-sky RM grid at density of ~30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RMs/deg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endParaRPr lang="en-US" sz="1000" baseline="0" dirty="0">
              <a:solidFill>
                <a:srgbClr val="000000"/>
              </a:solidFill>
              <a:latin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Broadband polarisation (700-1800 MHz)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(Gaensler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et al. 2015)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information on intrinsic properties of</a:t>
            </a:r>
            <a:br>
              <a:rPr lang="en-US" noProof="0" dirty="0" smtClean="0">
                <a:solidFill>
                  <a:srgbClr val="000000"/>
                </a:solidFill>
                <a:latin typeface="Arial"/>
              </a:rPr>
            </a:br>
            <a:r>
              <a:rPr lang="en-US" noProof="0" dirty="0" err="1" smtClean="0">
                <a:solidFill>
                  <a:srgbClr val="000000"/>
                </a:solidFill>
                <a:latin typeface="Arial"/>
              </a:rPr>
              <a:t>backgroun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d AGN </a:t>
            </a: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(entrainment, outflows)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Faraday thin </a:t>
            </a:r>
            <a:r>
              <a:rPr lang="en-US" noProof="0" dirty="0" err="1" smtClean="0">
                <a:solidFill>
                  <a:srgbClr val="000000"/>
                </a:solidFill>
                <a:latin typeface="Arial"/>
              </a:rPr>
              <a:t>vs</a:t>
            </a: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 thick: improve RM grid</a:t>
            </a:r>
            <a:br>
              <a:rPr lang="en-US" noProof="0" dirty="0" smtClean="0">
                <a:solidFill>
                  <a:srgbClr val="000000"/>
                </a:solidFill>
                <a:latin typeface="Arial"/>
              </a:rPr>
            </a:br>
            <a:r>
              <a:rPr lang="en-US" i="1" noProof="0" dirty="0" smtClean="0">
                <a:solidFill>
                  <a:srgbClr val="FF0000"/>
                </a:solidFill>
                <a:latin typeface="Arial"/>
              </a:rPr>
              <a:t>(</a:t>
            </a:r>
            <a:r>
              <a:rPr lang="en-US" i="1" noProof="0" dirty="0" err="1" smtClean="0">
                <a:solidFill>
                  <a:srgbClr val="FF0000"/>
                </a:solidFill>
                <a:latin typeface="Arial"/>
              </a:rPr>
              <a:t>Oppermann</a:t>
            </a:r>
            <a:r>
              <a:rPr lang="en-US" i="1" noProof="0" dirty="0" smtClean="0">
                <a:solidFill>
                  <a:srgbClr val="FF0000"/>
                </a:solidFill>
                <a:latin typeface="Arial"/>
              </a:rPr>
              <a:t>)</a:t>
            </a: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“polarisation K-correction”: shift sources at 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 different redshifts to common rest frame</a:t>
            </a:r>
            <a:endParaRPr lang="en-US" noProof="0" dirty="0" smtClean="0">
              <a:solidFill>
                <a:srgbClr val="000000"/>
              </a:solidFill>
              <a:latin typeface="Arial"/>
            </a:endParaRP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endParaRPr lang="en-US" noProof="0" dirty="0" smtClean="0">
              <a:solidFill>
                <a:srgbClr val="000000"/>
              </a:solidFill>
              <a:latin typeface="Arial"/>
            </a:endParaRP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8" name="Picture 27" descr="ASKAP_sun up_antenn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1111" y="1004310"/>
            <a:ext cx="2723481" cy="233507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9" name="Rectangle 14"/>
          <p:cNvSpPr>
            <a:spLocks noChangeArrowheads="1"/>
          </p:cNvSpPr>
          <p:nvPr/>
        </p:nvSpPr>
        <p:spPr bwMode="auto">
          <a:xfrm rot="5400000">
            <a:off x="8305057" y="1999146"/>
            <a:ext cx="14446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CSIRO / Swinburne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9" name="Picture 38" descr="b-possum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3556" y="953349"/>
            <a:ext cx="943804" cy="827151"/>
          </a:xfrm>
          <a:prstGeom prst="rect">
            <a:avLst/>
          </a:prstGeom>
        </p:spPr>
      </p:pic>
      <p:pic>
        <p:nvPicPr>
          <p:cNvPr id="41" name="Picture 40" descr="Possum_Icon_CMYK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85" y1="29621" x2="43585" y2="29621"/>
                        <a14:foregroundMark x1="33183" y1="12837" x2="33183" y2="12837"/>
                        <a14:foregroundMark x1="44383" y1="9884" x2="44383" y2="9884"/>
                        <a14:foregroundMark x1="62552" y1="2953" x2="62552" y2="2953"/>
                        <a14:foregroundMark x1="53745" y1="18036" x2="53745" y2="18036"/>
                        <a14:foregroundMark x1="76422" y1="24679" x2="76422" y2="24679"/>
                        <a14:foregroundMark x1="98024" y1="29621" x2="98024" y2="29621"/>
                        <a14:foregroundMark x1="90811" y1="18517" x2="90811" y2="18517"/>
                        <a14:foregroundMark x1="71359" y1="14570" x2="71359" y2="14570"/>
                        <a14:foregroundMark x1="33183" y1="95571" x2="33183" y2="95571"/>
                        <a14:foregroundMark x1="27601" y1="88639" x2="27601" y2="88639"/>
                        <a14:foregroundMark x1="20908" y1="86425" x2="20908" y2="86425"/>
                        <a14:foregroundMark x1="23578" y1="67169" x2="23578" y2="67169"/>
                        <a14:foregroundMark x1="32940" y1="64185" x2="32940" y2="64185"/>
                        <a14:foregroundMark x1="33460" y1="58504" x2="33460" y2="58504"/>
                        <a14:foregroundMark x1="34535" y1="55295" x2="34535" y2="55295"/>
                        <a14:foregroundMark x1="40395" y1="41367" x2="40395" y2="41367"/>
                        <a14:foregroundMark x1="39459" y1="42972" x2="37864" y2="46181"/>
                        <a14:foregroundMark x1="23717" y1="53819" x2="25728" y2="55937"/>
                        <a14:foregroundMark x1="27601" y1="40501" x2="31207" y2="40629"/>
                        <a14:foregroundMark x1="13731" y1="45571" x2="9189" y2="47401"/>
                        <a14:foregroundMark x1="18793" y1="37773" x2="21186" y2="38030"/>
                        <a14:foregroundMark x1="55340" y1="77888" x2="56137" y2="73203"/>
                        <a14:foregroundMark x1="51872" y1="66431" x2="52809" y2="66528"/>
                        <a14:foregroundMark x1="49861" y1="71245" x2="49861" y2="74069"/>
                        <a14:foregroundMark x1="49584" y1="86425" x2="46533" y2="88768"/>
                        <a14:foregroundMark x1="45596" y1="80231" x2="42649" y2="82831"/>
                        <a14:foregroundMark x1="33599" y1="86553" x2="29716" y2="86682"/>
                        <a14:foregroundMark x1="26006" y1="85687" x2="24653" y2="85687"/>
                        <a14:foregroundMark x1="21463" y1="73941" x2="21463" y2="73941"/>
                        <a14:foregroundMark x1="16782" y1="84307" x2="11997" y2="81001"/>
                        <a14:foregroundMark x1="20388" y1="62580" x2="21463" y2="64827"/>
                        <a14:foregroundMark x1="2774" y1="53819" x2="2115" y2="54942"/>
                        <a14:foregroundMark x1="27323" y1="66528" x2="23717" y2="68774"/>
                        <a14:foregroundMark x1="20666" y1="72112" x2="19972" y2="74069"/>
                        <a14:foregroundMark x1="42545" y1="90725" x2="37725" y2="92587"/>
                        <a14:foregroundMark x1="96429" y1="27664" x2="96429" y2="27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695" y="2109378"/>
            <a:ext cx="1065736" cy="1151467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795627" y="6371999"/>
            <a:ext cx="1159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Simple source</a:t>
            </a:r>
          </a:p>
        </p:txBody>
      </p:sp>
      <p:pic>
        <p:nvPicPr>
          <p:cNvPr id="88" name="Picture 87" descr="1610_2cmpnt_ref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5" b="48631"/>
          <a:stretch/>
        </p:blipFill>
        <p:spPr>
          <a:xfrm>
            <a:off x="5396804" y="4061632"/>
            <a:ext cx="3616924" cy="2405796"/>
          </a:xfrm>
          <a:prstGeom prst="rect">
            <a:avLst/>
          </a:prstGeom>
        </p:spPr>
      </p:pic>
      <p:pic>
        <p:nvPicPr>
          <p:cNvPr id="89" name="Picture 88" descr="1610_no_model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8" b="48641"/>
          <a:stretch/>
        </p:blipFill>
        <p:spPr>
          <a:xfrm>
            <a:off x="5391574" y="4061969"/>
            <a:ext cx="3591468" cy="2405458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6574436" y="6563840"/>
            <a:ext cx="1741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(O’Sullivan et al. 2012)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775020" y="5964927"/>
            <a:ext cx="3230372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0.03        0.06        0.09        0.12       0.15       0.18        0.21</a:t>
            </a:r>
            <a:endParaRPr lang="en-US" sz="1000" kern="1200" dirty="0">
              <a:solidFill>
                <a:prstClr val="black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101527" y="4123179"/>
            <a:ext cx="2325290" cy="1836248"/>
          </a:xfrm>
          <a:prstGeom prst="rect">
            <a:avLst/>
          </a:prstGeom>
          <a:solidFill>
            <a:srgbClr val="3366FF">
              <a:alpha val="3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195312" y="4117927"/>
            <a:ext cx="613366" cy="1840060"/>
          </a:xfrm>
          <a:prstGeom prst="rect">
            <a:avLst/>
          </a:prstGeom>
          <a:solidFill>
            <a:srgbClr val="CE1126">
              <a:alpha val="3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117053" y="3527452"/>
            <a:ext cx="251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= 1400 MHz,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Δ</a:t>
            </a:r>
            <a:r>
              <a:rPr kumimoji="0" lang="el-G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= 350 MHz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720995" y="3758189"/>
            <a:ext cx="3395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l-GR" sz="14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en-AU" sz="1400" b="1" dirty="0" smtClean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00 </a:t>
            </a:r>
            <a:r>
              <a:rPr lang="el-GR" sz="1400" b="1" dirty="0">
                <a:solidFill>
                  <a:srgbClr val="0000FF"/>
                </a:solidFill>
                <a:latin typeface="Arial"/>
                <a:cs typeface="Arial"/>
              </a:rPr>
              <a:t>MHz, 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l-GR" sz="1400" b="1" dirty="0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l-GR" sz="1400" b="1" dirty="0">
                <a:solidFill>
                  <a:srgbClr val="0000FF"/>
                </a:solidFill>
                <a:latin typeface="Arial"/>
                <a:cs typeface="Arial"/>
              </a:rPr>
              <a:t>= </a:t>
            </a:r>
            <a:r>
              <a:rPr lang="en-AU" sz="1400" b="1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r>
              <a:rPr lang="el-GR" sz="1400" b="1" dirty="0" smtClean="0">
                <a:solidFill>
                  <a:srgbClr val="0000FF"/>
                </a:solidFill>
                <a:latin typeface="Arial"/>
                <a:cs typeface="Arial"/>
              </a:rPr>
              <a:t>00 </a:t>
            </a:r>
            <a:r>
              <a:rPr lang="el-GR" sz="1400" b="1" dirty="0">
                <a:solidFill>
                  <a:srgbClr val="0000FF"/>
                </a:solidFill>
                <a:latin typeface="Arial"/>
                <a:cs typeface="Arial"/>
              </a:rPr>
              <a:t>MHz</a:t>
            </a:r>
          </a:p>
        </p:txBody>
      </p:sp>
    </p:spTree>
    <p:extLst>
      <p:ext uri="{BB962C8B-B14F-4D97-AF65-F5344CB8AC3E}">
        <p14:creationId xmlns:p14="http://schemas.microsoft.com/office/powerpoint/2010/main" val="7913001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83" grpId="0"/>
      <p:bldP spid="84" grpId="0"/>
      <p:bldP spid="84" grpId="1"/>
      <p:bldP spid="91" grpId="0"/>
      <p:bldP spid="92" grpId="0" animBg="1"/>
      <p:bldP spid="85" grpId="0" animBg="1"/>
      <p:bldP spid="93" grpId="0" animBg="1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7" y="334758"/>
            <a:ext cx="8358188" cy="504946"/>
          </a:xfrm>
        </p:spPr>
        <p:txBody>
          <a:bodyPr/>
          <a:lstStyle/>
          <a:p>
            <a:r>
              <a:rPr lang="en-US" dirty="0" smtClean="0"/>
              <a:t>Evolution: Deep Polarisation Fields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129" y="1005219"/>
            <a:ext cx="6072478" cy="5690128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›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Integrated polarisation of normal galaxies</a:t>
            </a:r>
            <a:b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reveals large-scale 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B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orientation (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Stil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+ 2009)</a:t>
            </a:r>
            <a:b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(Krause, </a:t>
            </a:r>
            <a:r>
              <a:rPr kumimoji="0" lang="en-US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Damas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Chyzy</a:t>
            </a:r>
            <a:r>
              <a:rPr kumimoji="0" lang="en-US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endParaRPr lang="en-US" dirty="0">
              <a:solidFill>
                <a:sysClr val="windowText" lastClr="000000"/>
              </a:solidFill>
              <a:latin typeface="Arial"/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Deep observations with SKA1: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50,000 normal </a:t>
            </a:r>
            <a:b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galaxies to redshift z &gt; 4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 (Taylor+ 2015)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rate of field ordering and amplification,</a:t>
            </a:r>
            <a:br>
              <a:rPr lang="en-US" noProof="0" dirty="0" smtClean="0">
                <a:solidFill>
                  <a:srgbClr val="000000"/>
                </a:solidFill>
                <a:latin typeface="Arial"/>
              </a:rPr>
            </a:b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as function of redshift and galaxy mass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role of feedback, interaction, outflows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evolution in Faraday depth as gas is</a:t>
            </a:r>
            <a:br>
              <a:rPr lang="en-US" noProof="0" dirty="0" smtClean="0">
                <a:solidFill>
                  <a:srgbClr val="000000"/>
                </a:solidFill>
                <a:latin typeface="Arial"/>
              </a:rPr>
            </a:b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transformed into stars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Mg II absorption along the line of sight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Farnes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et al. 2014; </a:t>
            </a:r>
            <a:r>
              <a:rPr lang="en-US" i="1" dirty="0" smtClean="0">
                <a:solidFill>
                  <a:srgbClr val="FF0000"/>
                </a:solidFill>
                <a:latin typeface="Arial"/>
              </a:rPr>
              <a:t>Williams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evolution in coherent fields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of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intervening systems</a:t>
            </a:r>
            <a:endParaRPr lang="en-US" noProof="0" dirty="0" smtClean="0">
              <a:solidFill>
                <a:srgbClr val="000000"/>
              </a:solidFill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endParaRPr kumimoji="0" lang="en-US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368300" lvl="1" indent="-180975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buFont typeface="Arial" pitchFamily="34" charset="0"/>
              <a:buChar char="›"/>
              <a:defRPr/>
            </a:pP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 descr="taylor_fig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r="50214"/>
          <a:stretch/>
        </p:blipFill>
        <p:spPr>
          <a:xfrm>
            <a:off x="5718433" y="807387"/>
            <a:ext cx="3163925" cy="3019535"/>
          </a:xfrm>
          <a:prstGeom prst="rect">
            <a:avLst/>
          </a:prstGeom>
        </p:spPr>
      </p:pic>
      <p:grpSp>
        <p:nvGrpSpPr>
          <p:cNvPr id="23" name="Group 1"/>
          <p:cNvGrpSpPr>
            <a:grpSpLocks noChangeAspect="1"/>
          </p:cNvGrpSpPr>
          <p:nvPr/>
        </p:nvGrpSpPr>
        <p:grpSpPr bwMode="auto">
          <a:xfrm>
            <a:off x="7604136" y="1275575"/>
            <a:ext cx="1011039" cy="1072728"/>
            <a:chOff x="128" y="3009"/>
            <a:chExt cx="1506" cy="152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1" r="676" b="12813"/>
            <a:stretch/>
          </p:blipFill>
          <p:spPr bwMode="auto">
            <a:xfrm>
              <a:off x="128" y="3009"/>
              <a:ext cx="1506" cy="1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" name="Line 3"/>
            <p:cNvSpPr>
              <a:spLocks noChangeShapeType="1"/>
            </p:cNvSpPr>
            <p:nvPr/>
          </p:nvSpPr>
          <p:spPr bwMode="auto">
            <a:xfrm>
              <a:off x="739" y="3745"/>
              <a:ext cx="272" cy="26"/>
            </a:xfrm>
            <a:prstGeom prst="line">
              <a:avLst/>
            </a:prstGeom>
            <a:noFill/>
            <a:ln w="255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Pages from fig_farnes_MgII_carto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 b="8761"/>
          <a:stretch/>
        </p:blipFill>
        <p:spPr>
          <a:xfrm>
            <a:off x="5320770" y="4058181"/>
            <a:ext cx="3441442" cy="242871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9984899" y="663729"/>
            <a:ext cx="1181792" cy="1251961"/>
            <a:chOff x="3809353" y="1010536"/>
            <a:chExt cx="2033498" cy="2154237"/>
          </a:xfrm>
        </p:grpSpPr>
        <p:pic>
          <p:nvPicPr>
            <p:cNvPr id="34" name="Picture 1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5" t="1483" r="3272" b="12759"/>
            <a:stretch/>
          </p:blipFill>
          <p:spPr bwMode="auto">
            <a:xfrm>
              <a:off x="3809353" y="1010536"/>
              <a:ext cx="2033498" cy="2154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5" name="Line 3"/>
            <p:cNvSpPr>
              <a:spLocks noChangeShapeType="1"/>
            </p:cNvSpPr>
            <p:nvPr/>
          </p:nvSpPr>
          <p:spPr bwMode="auto">
            <a:xfrm flipV="1">
              <a:off x="4547229" y="1915690"/>
              <a:ext cx="581305" cy="300154"/>
            </a:xfrm>
            <a:prstGeom prst="line">
              <a:avLst/>
            </a:prstGeom>
            <a:noFill/>
            <a:ln w="2556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 rot="5400000">
            <a:off x="8405844" y="5001010"/>
            <a:ext cx="119015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Jamie 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Farnes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 rot="5400000">
            <a:off x="8525506" y="2189285"/>
            <a:ext cx="95083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Jeroen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Stil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42108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ylor_fig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r="56287"/>
          <a:stretch/>
        </p:blipFill>
        <p:spPr>
          <a:xfrm>
            <a:off x="5690518" y="874026"/>
            <a:ext cx="3264296" cy="2958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7" y="334758"/>
            <a:ext cx="8358188" cy="504946"/>
          </a:xfrm>
        </p:spPr>
        <p:txBody>
          <a:bodyPr/>
          <a:lstStyle/>
          <a:p>
            <a:r>
              <a:rPr lang="en-US" dirty="0" smtClean="0"/>
              <a:t>Evolution: Pathfinders</a:t>
            </a:r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3129" y="1005219"/>
            <a:ext cx="6224686" cy="5690128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›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Deep polarisation fields with ATCA and VLA</a:t>
            </a:r>
            <a:b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(Hales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et al. 2014ab; Rudnick &amp; Owen 2014)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flattening of source counts for P &lt; 1 </a:t>
            </a:r>
            <a:r>
              <a:rPr lang="en-US" sz="1900" dirty="0" err="1" smtClean="0">
                <a:solidFill>
                  <a:srgbClr val="000000"/>
                </a:solidFill>
                <a:latin typeface="Arial"/>
              </a:rPr>
              <a:t>mJy</a:t>
            </a: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 ;</a:t>
            </a:r>
            <a:br>
              <a:rPr lang="en-US" sz="1900" dirty="0" smtClean="0">
                <a:solidFill>
                  <a:srgbClr val="000000"/>
                </a:solidFill>
                <a:latin typeface="Arial"/>
              </a:rPr>
            </a:b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emergence of star-forming population?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crucial data for SKA forecasts, but limited </a:t>
            </a:r>
            <a:br>
              <a:rPr lang="en-US" sz="1900" dirty="0" smtClean="0">
                <a:solidFill>
                  <a:srgbClr val="000000"/>
                </a:solidFill>
                <a:latin typeface="Arial"/>
              </a:rPr>
            </a:b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field of view &amp; small-number statistics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endParaRPr kumimoji="0" lang="en-US" sz="19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Deep fields: MeerKAT (MIGHTEE-pol), VLA (VDCS)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multiple tiers: wide to 35 deg</a:t>
            </a:r>
            <a:r>
              <a:rPr lang="en-US" sz="1900" baseline="3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, deep to 0.1 </a:t>
            </a:r>
            <a:r>
              <a:rPr lang="en-US" sz="1900" dirty="0" err="1" smtClean="0">
                <a:solidFill>
                  <a:srgbClr val="000000"/>
                </a:solidFill>
                <a:latin typeface="Arial"/>
              </a:rPr>
              <a:t>μJy</a:t>
            </a:r>
            <a:endParaRPr lang="en-US" sz="1900" dirty="0" smtClean="0">
              <a:solidFill>
                <a:srgbClr val="000000"/>
              </a:solidFill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broad frequency coverage: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0.6 – 4 GHz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endParaRPr lang="en-US" sz="1900" baseline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Cross-correlation of NVSS and SDSS</a:t>
            </a:r>
            <a:b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</a:b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n-US" sz="19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Farnes</a:t>
            </a: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, Gaensler et al.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2014)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baseline="0" dirty="0" smtClean="0">
                <a:solidFill>
                  <a:srgbClr val="000000"/>
                </a:solidFill>
                <a:latin typeface="Arial"/>
              </a:rPr>
              <a:t>599</a:t>
            </a:r>
            <a:r>
              <a:rPr lang="en-US" sz="1900" dirty="0" smtClean="0">
                <a:solidFill>
                  <a:srgbClr val="000000"/>
                </a:solidFill>
                <a:latin typeface="Arial"/>
              </a:rPr>
              <a:t> sources with RM, z, Mg II information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kumimoji="0" lang="en-US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201</a:t>
            </a:r>
            <a:r>
              <a:rPr kumimoji="0" lang="en-US" sz="19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sightlines with absorption, 398 without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r>
              <a:rPr lang="en-US" sz="1900" dirty="0">
                <a:solidFill>
                  <a:sysClr val="windowText" lastClr="000000"/>
                </a:solidFill>
                <a:latin typeface="Arial"/>
              </a:rPr>
              <a:t>excess |RM| at 3.5σ: </a:t>
            </a:r>
            <a:r>
              <a:rPr lang="en-US" sz="1900" i="1" dirty="0" smtClean="0">
                <a:solidFill>
                  <a:sysClr val="windowText" lastClr="000000"/>
                </a:solidFill>
                <a:latin typeface="Arial"/>
              </a:rPr>
              <a:t>B</a:t>
            </a:r>
            <a:r>
              <a:rPr lang="en-US" sz="1900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sz="1900" dirty="0">
                <a:solidFill>
                  <a:sysClr val="windowText" lastClr="000000"/>
                </a:solidFill>
                <a:latin typeface="Arial"/>
              </a:rPr>
              <a:t>~ 2 </a:t>
            </a:r>
            <a:r>
              <a:rPr lang="en-US" sz="1900" dirty="0" smtClean="0">
                <a:solidFill>
                  <a:sysClr val="windowText" lastClr="000000"/>
                </a:solidFill>
                <a:latin typeface="Arial"/>
              </a:rPr>
              <a:t>μG at </a:t>
            </a:r>
            <a:r>
              <a:rPr lang="en-US" sz="1900" i="1" dirty="0" smtClean="0">
                <a:solidFill>
                  <a:sysClr val="windowText" lastClr="000000"/>
                </a:solidFill>
                <a:latin typeface="Arial"/>
              </a:rPr>
              <a:t>z</a:t>
            </a:r>
            <a:r>
              <a:rPr lang="en-US" sz="1900" dirty="0" smtClean="0">
                <a:solidFill>
                  <a:sysClr val="windowText" lastClr="000000"/>
                </a:solidFill>
                <a:latin typeface="Arial"/>
              </a:rPr>
              <a:t> ~ 0.9 </a:t>
            </a:r>
            <a:endParaRPr lang="en-US" sz="1900" dirty="0">
              <a:solidFill>
                <a:sysClr val="windowText" lastClr="000000"/>
              </a:solidFill>
              <a:latin typeface="Arial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CE1126"/>
              </a:buClr>
              <a:defRPr/>
            </a:pPr>
            <a:endParaRPr kumimoji="0" lang="en-US" sz="19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8485329" y="2060204"/>
            <a:ext cx="105192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Larry Rudnick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04021" y="4185808"/>
            <a:ext cx="3273058" cy="2565776"/>
            <a:chOff x="6127993" y="4020858"/>
            <a:chExt cx="2883110" cy="2565776"/>
          </a:xfrm>
        </p:grpSpPr>
        <p:pic>
          <p:nvPicPr>
            <p:cNvPr id="18" name="Picture 17" descr="fig_farnes2014_MgII_RM_CDF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7993" y="4020858"/>
              <a:ext cx="2883110" cy="256577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870410" y="5375638"/>
              <a:ext cx="897030" cy="861271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" name="Text Box 22"/>
          <p:cNvSpPr txBox="1">
            <a:spLocks noChangeArrowheads="1"/>
          </p:cNvSpPr>
          <p:nvPr/>
        </p:nvSpPr>
        <p:spPr bwMode="auto">
          <a:xfrm rot="5400000">
            <a:off x="7904196" y="5185092"/>
            <a:ext cx="22141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Farnes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 et al. (2014)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607668" y="6512319"/>
            <a:ext cx="22141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| RM | (rad m</a:t>
            </a:r>
            <a:r>
              <a:rPr kumimoji="0" lang="en-US" sz="12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-2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)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 rot="16200000">
            <a:off x="4835427" y="5186832"/>
            <a:ext cx="22141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fraction (&gt; RM)</a:t>
            </a:r>
            <a:endParaRPr kumimoji="0" lang="en-US" sz="12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262233" y="4256443"/>
            <a:ext cx="73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N</a:t>
            </a:r>
            <a:r>
              <a:rPr kumimoji="0" lang="en-US" sz="1200" b="0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Mg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 = 0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6262233" y="4541759"/>
            <a:ext cx="73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dirty="0" err="1" smtClean="0">
                <a:solidFill>
                  <a:srgbClr val="FF0000"/>
                </a:solidFill>
                <a:ea typeface="Times New Roman" pitchFamily="-65" charset="0"/>
                <a:cs typeface="Times New Roman" pitchFamily="-65" charset="0"/>
              </a:rPr>
              <a:t>N</a:t>
            </a:r>
            <a:r>
              <a:rPr lang="en-US" sz="1200" baseline="-25000" dirty="0" err="1" smtClean="0">
                <a:solidFill>
                  <a:srgbClr val="FF0000"/>
                </a:solidFill>
                <a:ea typeface="Times New Roman" pitchFamily="-65" charset="0"/>
                <a:cs typeface="Times New Roman" pitchFamily="-65" charset="0"/>
              </a:rPr>
              <a:t>Mg</a:t>
            </a:r>
            <a:r>
              <a:rPr lang="en-US" sz="1200" dirty="0" smtClean="0">
                <a:solidFill>
                  <a:srgbClr val="FF0000"/>
                </a:solidFill>
                <a:ea typeface="Times New Roman" pitchFamily="-65" charset="0"/>
                <a:cs typeface="Times New Roman" pitchFamily="-65" charset="0"/>
              </a:rPr>
              <a:t> = 1</a:t>
            </a:r>
            <a:endParaRPr lang="en-US" sz="1200" b="0" baseline="30000" dirty="0">
              <a:solidFill>
                <a:srgbClr val="FF0000"/>
              </a:solidFill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6262233" y="4812303"/>
            <a:ext cx="73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dirty="0" err="1" smtClean="0">
                <a:solidFill>
                  <a:srgbClr val="0000FF"/>
                </a:solidFill>
                <a:ea typeface="Times New Roman" pitchFamily="-65" charset="0"/>
                <a:cs typeface="Times New Roman" pitchFamily="-65" charset="0"/>
              </a:rPr>
              <a:t>N</a:t>
            </a:r>
            <a:r>
              <a:rPr lang="en-US" sz="1200" baseline="-25000" dirty="0" err="1" smtClean="0">
                <a:solidFill>
                  <a:srgbClr val="0000FF"/>
                </a:solidFill>
                <a:ea typeface="Times New Roman" pitchFamily="-65" charset="0"/>
                <a:cs typeface="Times New Roman" pitchFamily="-65" charset="0"/>
              </a:rPr>
              <a:t>Mg</a:t>
            </a:r>
            <a:r>
              <a:rPr lang="en-US" sz="1200" dirty="0" smtClean="0">
                <a:solidFill>
                  <a:srgbClr val="0000FF"/>
                </a:solidFill>
                <a:ea typeface="Times New Roman" pitchFamily="-65" charset="0"/>
                <a:cs typeface="Times New Roman" pitchFamily="-65" charset="0"/>
              </a:rPr>
              <a:t> ≥ 2</a:t>
            </a:r>
            <a:endParaRPr lang="en-US" sz="1200" b="0" baseline="30000" dirty="0">
              <a:solidFill>
                <a:srgbClr val="0000FF"/>
              </a:solidFill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 rot="16200000">
            <a:off x="4727902" y="1988456"/>
            <a:ext cx="22141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log (N&gt;P)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 / square degree</a:t>
            </a:r>
            <a:endParaRPr kumimoji="0" lang="en-US" sz="12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126397" y="3673941"/>
            <a:ext cx="2674063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91439" rIns="91439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     log P (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mJy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Times New Roman" pitchFamily="-65" charset="0"/>
                <a:cs typeface="Times New Roman" pitchFamily="-65" charset="0"/>
              </a:rPr>
              <a:t>)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Times New Roman" pitchFamily="-65" charset="0"/>
              <a:cs typeface="Times New Roman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731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6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7" y="318263"/>
            <a:ext cx="8358188" cy="504946"/>
          </a:xfrm>
        </p:spPr>
        <p:txBody>
          <a:bodyPr>
            <a:normAutofit/>
          </a:bodyPr>
          <a:lstStyle/>
          <a:p>
            <a:r>
              <a:rPr lang="en-US" dirty="0" smtClean="0"/>
              <a:t>Origin: The Synchrotron Cosmic Web</a:t>
            </a:r>
            <a:endParaRPr lang="en-US" sz="2800" dirty="0"/>
          </a:p>
        </p:txBody>
      </p:sp>
      <p:sp>
        <p:nvSpPr>
          <p:cNvPr id="6" name="Content Placeholder 38"/>
          <p:cNvSpPr>
            <a:spLocks noGrp="1"/>
          </p:cNvSpPr>
          <p:nvPr>
            <p:ph type="body" idx="1"/>
          </p:nvPr>
        </p:nvSpPr>
        <p:spPr>
          <a:xfrm>
            <a:off x="138912" y="996569"/>
            <a:ext cx="8703410" cy="3259268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500"/>
              </a:spcAft>
              <a:buSzPct val="100000"/>
              <a:buFont typeface="Lucida Grande"/>
              <a:buChar char="›"/>
            </a:pPr>
            <a:r>
              <a:rPr lang="en-US" dirty="0">
                <a:solidFill>
                  <a:srgbClr val="242C47"/>
                </a:solidFill>
              </a:rPr>
              <a:t>Intergalactic shocks accelerate electrons and amplify magnetic </a:t>
            </a:r>
            <a:r>
              <a:rPr lang="en-US" dirty="0" smtClean="0">
                <a:solidFill>
                  <a:srgbClr val="242C47"/>
                </a:solidFill>
              </a:rPr>
              <a:t>fields</a:t>
            </a:r>
            <a:br>
              <a:rPr lang="en-US" dirty="0" smtClean="0">
                <a:solidFill>
                  <a:srgbClr val="242C47"/>
                </a:solidFill>
              </a:rPr>
            </a:br>
            <a:r>
              <a:rPr lang="en-US" sz="1600" dirty="0" smtClean="0">
                <a:solidFill>
                  <a:srgbClr val="242C47"/>
                </a:solidFill>
              </a:rPr>
              <a:t>(</a:t>
            </a:r>
            <a:r>
              <a:rPr lang="en-US" sz="1600" dirty="0" err="1">
                <a:solidFill>
                  <a:srgbClr val="242C47"/>
                </a:solidFill>
              </a:rPr>
              <a:t>Keshet</a:t>
            </a:r>
            <a:r>
              <a:rPr lang="en-US" sz="1600" dirty="0">
                <a:solidFill>
                  <a:srgbClr val="242C47"/>
                </a:solidFill>
              </a:rPr>
              <a:t> et al. 2004; </a:t>
            </a:r>
            <a:r>
              <a:rPr lang="en-US" sz="1600" dirty="0" err="1" smtClean="0">
                <a:solidFill>
                  <a:srgbClr val="242C47"/>
                </a:solidFill>
              </a:rPr>
              <a:t>Hoeft</a:t>
            </a:r>
            <a:r>
              <a:rPr lang="en-US" sz="1600" dirty="0" smtClean="0">
                <a:solidFill>
                  <a:srgbClr val="242C47"/>
                </a:solidFill>
              </a:rPr>
              <a:t> </a:t>
            </a:r>
            <a:r>
              <a:rPr lang="en-US" sz="1600" dirty="0">
                <a:solidFill>
                  <a:srgbClr val="242C47"/>
                </a:solidFill>
              </a:rPr>
              <a:t>&amp; </a:t>
            </a:r>
            <a:r>
              <a:rPr lang="en-US" sz="1600" dirty="0" err="1">
                <a:solidFill>
                  <a:srgbClr val="242C47"/>
                </a:solidFill>
              </a:rPr>
              <a:t>Brüggen</a:t>
            </a:r>
            <a:r>
              <a:rPr lang="en-US" sz="1600" dirty="0">
                <a:solidFill>
                  <a:srgbClr val="242C47"/>
                </a:solidFill>
              </a:rPr>
              <a:t> 2007; </a:t>
            </a:r>
            <a:r>
              <a:rPr lang="en-US" sz="1600" dirty="0" err="1">
                <a:solidFill>
                  <a:srgbClr val="242C47"/>
                </a:solidFill>
              </a:rPr>
              <a:t>Battaglia</a:t>
            </a:r>
            <a:r>
              <a:rPr lang="en-US" sz="1600" dirty="0">
                <a:solidFill>
                  <a:srgbClr val="242C47"/>
                </a:solidFill>
              </a:rPr>
              <a:t> et al. 2009; Araya-</a:t>
            </a:r>
            <a:r>
              <a:rPr lang="en-US" sz="1600" dirty="0" err="1">
                <a:solidFill>
                  <a:srgbClr val="242C47"/>
                </a:solidFill>
              </a:rPr>
              <a:t>Melo</a:t>
            </a:r>
            <a:r>
              <a:rPr lang="en-US" sz="1600" dirty="0">
                <a:solidFill>
                  <a:srgbClr val="242C47"/>
                </a:solidFill>
              </a:rPr>
              <a:t> et al. 2012</a:t>
            </a:r>
            <a:r>
              <a:rPr lang="en-US" sz="1600" dirty="0" smtClean="0">
                <a:solidFill>
                  <a:srgbClr val="242C47"/>
                </a:solidFill>
              </a:rPr>
              <a:t>)</a:t>
            </a:r>
          </a:p>
          <a:p>
            <a:pPr lvl="1">
              <a:spcBef>
                <a:spcPts val="400"/>
              </a:spcBef>
              <a:spcAft>
                <a:spcPts val="500"/>
              </a:spcAft>
              <a:buSzPct val="100000"/>
            </a:pPr>
            <a:r>
              <a:rPr lang="en-US" dirty="0" smtClean="0">
                <a:solidFill>
                  <a:srgbClr val="242C47"/>
                </a:solidFill>
              </a:rPr>
              <a:t>faint synchrotron radiation should trace large-scale structure and cosmic filaments</a:t>
            </a:r>
          </a:p>
          <a:p>
            <a:pPr marL="177800" lvl="1" indent="0">
              <a:spcBef>
                <a:spcPts val="400"/>
              </a:spcBef>
              <a:spcAft>
                <a:spcPts val="500"/>
              </a:spcAft>
              <a:buSzPct val="100000"/>
              <a:buNone/>
            </a:pPr>
            <a:r>
              <a:rPr lang="en-US" dirty="0" smtClean="0">
                <a:solidFill>
                  <a:srgbClr val="242C47"/>
                </a:solidFill>
              </a:rPr>
              <a:t>→  direct </a:t>
            </a:r>
            <a:r>
              <a:rPr lang="en-US" dirty="0">
                <a:solidFill>
                  <a:srgbClr val="242C47"/>
                </a:solidFill>
              </a:rPr>
              <a:t>image of </a:t>
            </a:r>
            <a:r>
              <a:rPr lang="en-US" dirty="0" smtClean="0">
                <a:solidFill>
                  <a:srgbClr val="242C47"/>
                </a:solidFill>
              </a:rPr>
              <a:t>large</a:t>
            </a:r>
            <a:r>
              <a:rPr lang="en-US" dirty="0">
                <a:solidFill>
                  <a:srgbClr val="242C47"/>
                </a:solidFill>
              </a:rPr>
              <a:t>-scale structure of the </a:t>
            </a:r>
            <a:r>
              <a:rPr lang="en-US" dirty="0" smtClean="0">
                <a:solidFill>
                  <a:srgbClr val="242C47"/>
                </a:solidFill>
              </a:rPr>
              <a:t>Universe</a:t>
            </a:r>
          </a:p>
          <a:p>
            <a:pPr marL="177800" lvl="1" indent="0">
              <a:spcBef>
                <a:spcPts val="400"/>
              </a:spcBef>
              <a:spcAft>
                <a:spcPts val="500"/>
              </a:spcAft>
              <a:buSzPct val="100000"/>
              <a:buNone/>
            </a:pPr>
            <a:r>
              <a:rPr lang="en-US" dirty="0" smtClean="0">
                <a:solidFill>
                  <a:srgbClr val="242C47"/>
                </a:solidFill>
              </a:rPr>
              <a:t>→  laboratory </a:t>
            </a:r>
            <a:r>
              <a:rPr lang="en-US" dirty="0">
                <a:solidFill>
                  <a:srgbClr val="242C47"/>
                </a:solidFill>
              </a:rPr>
              <a:t>for </a:t>
            </a:r>
            <a:r>
              <a:rPr lang="en-US" dirty="0" smtClean="0">
                <a:solidFill>
                  <a:srgbClr val="242C47"/>
                </a:solidFill>
              </a:rPr>
              <a:t>studying particle acceleration in low-density shocks</a:t>
            </a:r>
          </a:p>
          <a:p>
            <a:pPr marL="177800" lvl="1" indent="0">
              <a:spcBef>
                <a:spcPts val="400"/>
              </a:spcBef>
              <a:spcAft>
                <a:spcPts val="500"/>
              </a:spcAft>
              <a:buSzPct val="100000"/>
              <a:buNone/>
            </a:pPr>
            <a:r>
              <a:rPr lang="en-US" dirty="0" smtClean="0">
                <a:solidFill>
                  <a:srgbClr val="242C47"/>
                </a:solidFill>
              </a:rPr>
              <a:t>→  magnetic field strength of the intergalactic medium</a:t>
            </a:r>
          </a:p>
          <a:p>
            <a:pPr marL="177800" lvl="1" indent="0">
              <a:spcBef>
                <a:spcPts val="400"/>
              </a:spcBef>
              <a:spcAft>
                <a:spcPts val="500"/>
              </a:spcAft>
              <a:buSzPct val="100000"/>
              <a:buNone/>
            </a:pPr>
            <a:r>
              <a:rPr lang="en-US" dirty="0" smtClean="0">
                <a:solidFill>
                  <a:srgbClr val="242C47"/>
                </a:solidFill>
              </a:rPr>
              <a:t>→  direct </a:t>
            </a:r>
            <a:r>
              <a:rPr lang="en-US" dirty="0">
                <a:solidFill>
                  <a:srgbClr val="242C47"/>
                </a:solidFill>
              </a:rPr>
              <a:t>discriminant on competing models for </a:t>
            </a:r>
            <a:r>
              <a:rPr lang="en-US" dirty="0" smtClean="0">
                <a:solidFill>
                  <a:srgbClr val="242C47"/>
                </a:solidFill>
              </a:rPr>
              <a:t>origin </a:t>
            </a:r>
            <a:r>
              <a:rPr lang="en-US" dirty="0">
                <a:solidFill>
                  <a:srgbClr val="242C47"/>
                </a:solidFill>
              </a:rPr>
              <a:t>of </a:t>
            </a:r>
            <a:r>
              <a:rPr lang="en-US" dirty="0" smtClean="0">
                <a:solidFill>
                  <a:srgbClr val="242C47"/>
                </a:solidFill>
              </a:rPr>
              <a:t>cosmic magnetism</a:t>
            </a:r>
          </a:p>
          <a:p>
            <a:pPr>
              <a:spcBef>
                <a:spcPts val="400"/>
              </a:spcBef>
              <a:spcAft>
                <a:spcPts val="500"/>
              </a:spcAft>
              <a:buSzPct val="100000"/>
            </a:pPr>
            <a:r>
              <a:rPr lang="en-US" dirty="0" smtClean="0">
                <a:solidFill>
                  <a:srgbClr val="242C47"/>
                </a:solidFill>
              </a:rPr>
              <a:t>Signal should be detectable with SKA1-Low (scales </a:t>
            </a:r>
            <a:r>
              <a:rPr lang="en-US" dirty="0">
                <a:solidFill>
                  <a:srgbClr val="242C47"/>
                </a:solidFill>
              </a:rPr>
              <a:t>~ </a:t>
            </a:r>
            <a:r>
              <a:rPr lang="en-US" dirty="0" smtClean="0">
                <a:solidFill>
                  <a:srgbClr val="242C47"/>
                </a:solidFill>
              </a:rPr>
              <a:t>10′ </a:t>
            </a:r>
            <a:r>
              <a:rPr lang="en-US" dirty="0">
                <a:solidFill>
                  <a:srgbClr val="242C47"/>
                </a:solidFill>
              </a:rPr>
              <a:t>to 1</a:t>
            </a:r>
            <a:r>
              <a:rPr lang="en-US" baseline="30000" dirty="0">
                <a:solidFill>
                  <a:srgbClr val="242C47"/>
                </a:solidFill>
              </a:rPr>
              <a:t>o</a:t>
            </a:r>
            <a:r>
              <a:rPr lang="en-US" dirty="0">
                <a:solidFill>
                  <a:srgbClr val="242C47"/>
                </a:solidFill>
              </a:rPr>
              <a:t> at </a:t>
            </a:r>
            <a:r>
              <a:rPr lang="el-GR" dirty="0">
                <a:solidFill>
                  <a:srgbClr val="242C47"/>
                </a:solidFill>
              </a:rPr>
              <a:t>ν</a:t>
            </a:r>
            <a:r>
              <a:rPr lang="en-US" dirty="0" smtClean="0">
                <a:solidFill>
                  <a:srgbClr val="242C47"/>
                </a:solidFill>
              </a:rPr>
              <a:t> ~ 100 MHz)</a:t>
            </a:r>
            <a:endParaRPr lang="en-US" dirty="0">
              <a:solidFill>
                <a:srgbClr val="242C47"/>
              </a:solidFill>
            </a:endParaRPr>
          </a:p>
          <a:p>
            <a:pPr marL="177800" lvl="1" indent="0">
              <a:spcBef>
                <a:spcPts val="400"/>
              </a:spcBef>
              <a:spcAft>
                <a:spcPts val="500"/>
              </a:spcAft>
              <a:buSzPct val="100000"/>
              <a:buNone/>
            </a:pPr>
            <a:endParaRPr lang="en-US" dirty="0">
              <a:solidFill>
                <a:srgbClr val="242C47"/>
              </a:solidFill>
            </a:endParaRPr>
          </a:p>
          <a:p>
            <a:pPr lvl="1">
              <a:spcBef>
                <a:spcPts val="400"/>
              </a:spcBef>
              <a:spcAft>
                <a:spcPts val="500"/>
              </a:spcAft>
              <a:buSzPct val="100000"/>
            </a:pPr>
            <a:endParaRPr lang="en-US" dirty="0" smtClean="0">
              <a:solidFill>
                <a:srgbClr val="242C47"/>
              </a:solidFill>
            </a:endParaRPr>
          </a:p>
          <a:p>
            <a:pPr lvl="1">
              <a:spcBef>
                <a:spcPts val="400"/>
              </a:spcBef>
              <a:spcAft>
                <a:spcPts val="500"/>
              </a:spcAft>
              <a:buSzPct val="100000"/>
            </a:pPr>
            <a:endParaRPr i="1" dirty="0">
              <a:solidFill>
                <a:srgbClr val="242C47"/>
              </a:solidFill>
            </a:endParaRPr>
          </a:p>
        </p:txBody>
      </p:sp>
      <p:pic>
        <p:nvPicPr>
          <p:cNvPr id="7" name="Picture 6" descr="fig_donnert2008_igm_gal3_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7" y="4049464"/>
            <a:ext cx="2257884" cy="22578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fig_donnert2008_igm_mhdz_3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40" y="4049464"/>
            <a:ext cx="2257884" cy="22578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87913" y="6398890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Large-scale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distribution for Injected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vs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primordial fields</a:t>
            </a:r>
            <a:b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Donnert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Dolag et al. 2009)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_vazza_filaments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9936" r="68089" b="7640"/>
          <a:stretch/>
        </p:blipFill>
        <p:spPr>
          <a:xfrm>
            <a:off x="7254364" y="4049464"/>
            <a:ext cx="1809812" cy="2257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fig_vazza_filaments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 t="25736" r="39790" b="45442"/>
          <a:stretch/>
        </p:blipFill>
        <p:spPr>
          <a:xfrm>
            <a:off x="5194316" y="4049464"/>
            <a:ext cx="1895036" cy="2257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284017" y="6359360"/>
            <a:ext cx="3614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Deep SKA1-Low observation of simulated filament</a:t>
            </a:r>
            <a:b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Vazza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et al. 2015)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587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ig_spass_regrid_mwa_offringa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31428" r="4093" b="12989"/>
          <a:stretch/>
        </p:blipFill>
        <p:spPr>
          <a:xfrm>
            <a:off x="431628" y="3315186"/>
            <a:ext cx="8247632" cy="3190306"/>
          </a:xfrm>
          <a:prstGeom prst="rect">
            <a:avLst/>
          </a:prstGeom>
        </p:spPr>
      </p:pic>
      <p:pic>
        <p:nvPicPr>
          <p:cNvPr id="19" name="Picture 18" descr="fig_mwa_offringa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30425" r="4724" b="13013"/>
          <a:stretch/>
        </p:blipFill>
        <p:spPr>
          <a:xfrm>
            <a:off x="428855" y="3259072"/>
            <a:ext cx="8195032" cy="3246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81" y="186303"/>
            <a:ext cx="8358188" cy="504946"/>
          </a:xfrm>
        </p:spPr>
        <p:txBody>
          <a:bodyPr anchor="ctr">
            <a:noAutofit/>
          </a:bodyPr>
          <a:lstStyle/>
          <a:p>
            <a:pPr algn="l"/>
            <a:r>
              <a:rPr lang="en-US" sz="2400" dirty="0"/>
              <a:t>Origin: Pathfinders</a:t>
            </a:r>
            <a:endParaRPr lang="en-AU" sz="2300" b="1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>
          <a:xfrm>
            <a:off x="190150" y="801694"/>
            <a:ext cx="5252953" cy="2431425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242C47"/>
                </a:solidFill>
              </a:rPr>
              <a:t>Murchison Widefield Array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242C47"/>
                </a:solidFill>
              </a:rPr>
              <a:t>80-300 MHz, including FM band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242C47"/>
                </a:solidFill>
              </a:rPr>
              <a:t>128 tiles over 3 km →  ~1’ resolution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242C47"/>
                </a:solidFill>
              </a:rPr>
              <a:t>first fully operational SKA precursor</a:t>
            </a:r>
            <a:endParaRPr lang="en-US" dirty="0">
              <a:solidFill>
                <a:srgbClr val="242C47"/>
              </a:solidFill>
            </a:endParaRP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b="1" i="1" dirty="0" smtClean="0">
                <a:solidFill>
                  <a:srgbClr val="242C47"/>
                </a:solidFill>
              </a:rPr>
              <a:t>1000 deg</a:t>
            </a:r>
            <a:r>
              <a:rPr lang="en-US" b="1" i="1" baseline="30000" dirty="0" smtClean="0">
                <a:solidFill>
                  <a:srgbClr val="242C47"/>
                </a:solidFill>
              </a:rPr>
              <a:t>2</a:t>
            </a:r>
            <a:r>
              <a:rPr lang="en-US" b="1" i="1" dirty="0" smtClean="0">
                <a:solidFill>
                  <a:srgbClr val="242C47"/>
                </a:solidFill>
              </a:rPr>
              <a:t> field of view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endParaRPr lang="en-US" sz="1000" b="1" i="1" dirty="0">
              <a:solidFill>
                <a:srgbClr val="242C47"/>
              </a:solidFill>
            </a:endParaRPr>
          </a:p>
          <a:p>
            <a:pPr>
              <a:spcBef>
                <a:spcPts val="1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242C47"/>
                </a:solidFill>
              </a:rPr>
              <a:t>Search for cosmic web via cross-correlation of diffuse emission with large-scale structure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183882" y="1924166"/>
            <a:ext cx="1407572" cy="27699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BBC Two Horizon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4" name="MWA-BHERT-trim-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3188"/>
          <a:stretch/>
        </p:blipFill>
        <p:spPr>
          <a:xfrm>
            <a:off x="5171979" y="1067552"/>
            <a:ext cx="3370213" cy="1958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33182" y="6505491"/>
            <a:ext cx="397631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42C47"/>
                </a:solidFill>
              </a:rPr>
              <a:t>S-PASS survey at 2.3 GHz (</a:t>
            </a:r>
            <a:r>
              <a:rPr lang="en-US" sz="1400" dirty="0" err="1" smtClean="0">
                <a:solidFill>
                  <a:srgbClr val="242C47"/>
                </a:solidFill>
              </a:rPr>
              <a:t>Carretti</a:t>
            </a:r>
            <a:r>
              <a:rPr lang="en-US" sz="1400" dirty="0" smtClean="0">
                <a:solidFill>
                  <a:srgbClr val="242C47"/>
                </a:solidFill>
              </a:rPr>
              <a:t> et al. 2011) </a:t>
            </a:r>
            <a:endParaRPr lang="en-US" sz="1400" dirty="0">
              <a:solidFill>
                <a:srgbClr val="242C4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9545" y="6505491"/>
            <a:ext cx="2928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42C47"/>
                </a:solidFill>
              </a:rPr>
              <a:t>MWA at 150 MHz (André </a:t>
            </a:r>
            <a:r>
              <a:rPr lang="en-US" sz="1400" dirty="0" err="1" smtClean="0">
                <a:solidFill>
                  <a:srgbClr val="242C47"/>
                </a:solidFill>
              </a:rPr>
              <a:t>Offringa</a:t>
            </a:r>
            <a:r>
              <a:rPr lang="en-US" sz="1400" dirty="0" smtClean="0">
                <a:solidFill>
                  <a:srgbClr val="242C47"/>
                </a:solidFill>
              </a:rPr>
              <a:t>)</a:t>
            </a:r>
            <a:endParaRPr lang="en-US" sz="1400" dirty="0">
              <a:solidFill>
                <a:srgbClr val="242C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325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07960" y="351253"/>
            <a:ext cx="5394024" cy="50494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375817" name="Rectangle 9"/>
          <p:cNvSpPr>
            <a:spLocks noChangeArrowheads="1"/>
          </p:cNvSpPr>
          <p:nvPr/>
        </p:nvSpPr>
        <p:spPr bwMode="auto">
          <a:xfrm rot="5400000">
            <a:off x="8340222" y="4916942"/>
            <a:ext cx="1305946" cy="2616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39" rIns="91439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smtClean="0">
                <a:solidFill>
                  <a:srgbClr val="999999"/>
                </a:solidFill>
                <a:ea typeface="Times New Roman" charset="0"/>
                <a:cs typeface="Times New Roman" charset="0"/>
              </a:rPr>
              <a:t>SKA Organisation</a:t>
            </a:r>
          </a:p>
        </p:txBody>
      </p:sp>
      <p:sp>
        <p:nvSpPr>
          <p:cNvPr id="19" name="Content Placeholder 15"/>
          <p:cNvSpPr txBox="1">
            <a:spLocks/>
          </p:cNvSpPr>
          <p:nvPr/>
        </p:nvSpPr>
        <p:spPr>
          <a:xfrm>
            <a:off x="144985" y="1000486"/>
            <a:ext cx="5993644" cy="532870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4625" marR="0" indent="-17462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-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defRPr lang="en-A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47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“Cosmic Magnetism” is a key science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program</a:t>
            </a:r>
            <a:b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 the billion-dollar Square Kilometre Array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61950" marR="0" lvl="1" indent="-1841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join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the SKA Magnetism </a:t>
            </a:r>
            <a:r>
              <a:rPr lang="en-US" sz="1800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orking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Group:</a:t>
            </a:r>
            <a:b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http://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astronomers.skatelescope.org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>
              <a:spcBef>
                <a:spcPts val="100"/>
              </a:spcBef>
              <a:spcAft>
                <a:spcPts val="100"/>
              </a:spcAft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Unique radio science</a:t>
            </a:r>
          </a:p>
          <a:p>
            <a:pPr lvl="0">
              <a:spcBef>
                <a:spcPts val="100"/>
              </a:spcBef>
              <a:spcAft>
                <a:spcPts val="100"/>
              </a:spcAft>
              <a:defRPr/>
            </a:pPr>
            <a:endParaRPr lang="en-US" sz="5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defRPr/>
            </a:pPr>
            <a:r>
              <a:rPr lang="en-AU" sz="1800" u="sng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Rotation measure </a:t>
            </a:r>
            <a:r>
              <a:rPr lang="en-AU" sz="1800" u="sng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grid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: </a:t>
            </a:r>
            <a:r>
              <a:rPr lang="en-AU" sz="1800" b="1" i="1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rPr>
              <a:t>structure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of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B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/>
            </a:r>
            <a:b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</a:b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 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Milky Way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galaxies, clusters and IGM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defRPr/>
            </a:pPr>
            <a:endParaRPr lang="en-AU" sz="500" u="sng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defRPr/>
            </a:pPr>
            <a:r>
              <a:rPr lang="en-AU" sz="1800" u="sng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Deep polarisation fields and Mg II absorbers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: </a:t>
            </a:r>
            <a:b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</a:br>
            <a:r>
              <a:rPr lang="en-AU" sz="1800" b="1" i="1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evolution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of </a:t>
            </a:r>
            <a:r>
              <a:rPr lang="en-AU" sz="1800" i="1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B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in 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normal galaxies and </a:t>
            </a:r>
            <a:b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</a:b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 AGN over 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cosmic 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time</a:t>
            </a: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defRPr/>
            </a:pPr>
            <a:endParaRPr lang="en-AU" sz="500" u="sng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lvl="1"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defRPr/>
            </a:pPr>
            <a:r>
              <a:rPr lang="en-AU" sz="1800" u="sng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Synchrotron cosmic </a:t>
            </a:r>
            <a:r>
              <a:rPr lang="en-AU" sz="1800" u="sng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web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: direct imaging of intergalactic </a:t>
            </a:r>
            <a:r>
              <a:rPr lang="en-AU" sz="1800" i="1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B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, probes </a:t>
            </a:r>
            <a:r>
              <a:rPr lang="en-AU" sz="1800" b="1" i="1" dirty="0">
                <a:solidFill>
                  <a:srgbClr val="008500"/>
                </a:solidFill>
                <a:latin typeface="Arial"/>
                <a:ea typeface="ＭＳ Ｐゴシック" charset="-128"/>
                <a:cs typeface="Arial"/>
              </a:rPr>
              <a:t>origin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AU" sz="18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of cosmic magnetism</a:t>
            </a:r>
            <a:endParaRPr lang="en-AU" sz="18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  <a:p>
            <a:pPr marL="361950" marR="0" lvl="2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SKA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precursors (ASKAP, MeerKAT, MWA) now </a:t>
            </a:r>
            <a:b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finally poised to begin revealing the </a:t>
            </a:r>
            <a:r>
              <a:rPr lang="en-US" sz="1800" dirty="0" smtClean="0">
                <a:solidFill>
                  <a:sysClr val="windowText" lastClr="000000"/>
                </a:solidFill>
                <a:latin typeface="Arial"/>
                <a:cs typeface="Arial"/>
              </a:rPr>
              <a:t>polarised sky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rgbClr val="CE1126"/>
              </a:buClr>
              <a:buSzTx/>
              <a:buFont typeface="Arial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2018- : Exploration of full Magnetic Universe with 		the Square Kilometre Array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182931" y="150823"/>
            <a:ext cx="2660219" cy="3186998"/>
            <a:chOff x="585834" y="842753"/>
            <a:chExt cx="3789462" cy="4539854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585834" y="842753"/>
              <a:ext cx="3789462" cy="4539854"/>
              <a:chOff x="5402750" y="1532003"/>
              <a:chExt cx="3500642" cy="4658201"/>
            </a:xfrm>
          </p:grpSpPr>
          <p:pic>
            <p:nvPicPr>
              <p:cNvPr id="12" name="Picture 11" descr="fig_uncle-sam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2750" y="1532003"/>
                <a:ext cx="3500642" cy="465820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850246" y="5510133"/>
                <a:ext cx="2584450" cy="247650"/>
              </a:xfrm>
              <a:prstGeom prst="rect">
                <a:avLst/>
              </a:prstGeom>
              <a:solidFill>
                <a:srgbClr val="F7DFD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542396" y="5103733"/>
                <a:ext cx="2006600" cy="419100"/>
              </a:xfrm>
              <a:prstGeom prst="rect">
                <a:avLst/>
              </a:prstGeom>
              <a:solidFill>
                <a:srgbClr val="F7DFD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6668940" y="5105586"/>
                <a:ext cx="1841679" cy="799812"/>
                <a:chOff x="5105400" y="4756150"/>
                <a:chExt cx="1524000" cy="590550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6273800" y="4756150"/>
                  <a:ext cx="355600" cy="247650"/>
                </a:xfrm>
                <a:prstGeom prst="rect">
                  <a:avLst/>
                </a:prstGeom>
                <a:solidFill>
                  <a:srgbClr val="F7DFD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5105400" y="5264150"/>
                  <a:ext cx="850900" cy="82550"/>
                </a:xfrm>
                <a:prstGeom prst="rect">
                  <a:avLst/>
                </a:prstGeom>
                <a:solidFill>
                  <a:srgbClr val="F7DFD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20520000">
                  <a:off x="6229350" y="4797425"/>
                  <a:ext cx="69850" cy="165100"/>
                </a:xfrm>
                <a:prstGeom prst="rect">
                  <a:avLst/>
                </a:prstGeom>
                <a:solidFill>
                  <a:srgbClr val="F7DFD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904047" y="4357534"/>
              <a:ext cx="1189941" cy="568026"/>
            </a:xfrm>
            <a:prstGeom prst="rect">
              <a:avLst/>
            </a:prstGeom>
            <a:solidFill>
              <a:srgbClr val="F7DED8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 anchorCtr="0">
              <a:noAutofit/>
              <a:scene3d>
                <a:camera prst="orthographicFront"/>
                <a:lightRig rig="threePt" dir="t"/>
              </a:scene3d>
              <a:sp3d extrusionH="57150" contourW="10160">
                <a:contourClr>
                  <a:srgbClr val="CB3F51"/>
                </a:contourClr>
              </a:sp3d>
            </a:bodyPr>
            <a:lstStyle/>
            <a:p>
              <a:pPr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glow>
                      <a:srgbClr val="FF0000">
                        <a:alpha val="75000"/>
                      </a:srgbClr>
                    </a:glow>
                  </a:effectLst>
                  <a:uFillTx/>
                  <a:latin typeface="Arial Black"/>
                  <a:ea typeface="Helvetica"/>
                  <a:cs typeface="Arial Black"/>
                  <a:sym typeface="Helvetica"/>
                </a:rPr>
                <a:t>SKA</a:t>
              </a:r>
              <a:endPara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FF0000">
                      <a:alpha val="75000"/>
                    </a:srgbClr>
                  </a:glow>
                </a:effectLst>
                <a:uFillTx/>
                <a:latin typeface="Arial Black"/>
                <a:ea typeface="Helvetica"/>
                <a:cs typeface="Arial Black"/>
                <a:sym typeface="Helvetica"/>
              </a:endParaRPr>
            </a:p>
          </p:txBody>
        </p:sp>
        <p:pic>
          <p:nvPicPr>
            <p:cNvPr id="27" name="Picture 16" descr="magnet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-11668" r="-15782" b="-8457"/>
            <a:stretch/>
          </p:blipFill>
          <p:spPr bwMode="auto">
            <a:xfrm>
              <a:off x="2203246" y="1509742"/>
              <a:ext cx="409479" cy="312708"/>
            </a:xfrm>
            <a:prstGeom prst="rect">
              <a:avLst/>
            </a:prstGeom>
            <a:solidFill>
              <a:srgbClr val="3D355F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" name="Picture 27" descr="SKA_PowerPoint Templates V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2" t="27084" r="47965" b="19946"/>
          <a:stretch/>
        </p:blipFill>
        <p:spPr>
          <a:xfrm>
            <a:off x="6205819" y="3620324"/>
            <a:ext cx="2593209" cy="294374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86913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603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SKA Pre-construction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296" y="1147634"/>
            <a:ext cx="7015511" cy="1235901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/>
              <a:t>€150M global design effort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/>
              <a:t>~500 scientists and engineers in 20 countries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2400" dirty="0"/>
          </a:p>
        </p:txBody>
      </p:sp>
      <p:pic>
        <p:nvPicPr>
          <p:cNvPr id="5" name="Picture 4" descr="consorti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83" b="5604"/>
          <a:stretch/>
        </p:blipFill>
        <p:spPr>
          <a:xfrm>
            <a:off x="226888" y="2436874"/>
            <a:ext cx="8692269" cy="39127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97598" y="6459702"/>
            <a:ext cx="152967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SKA Organisation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5436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9975" y="301768"/>
            <a:ext cx="8358188" cy="504946"/>
          </a:xfrm>
        </p:spPr>
        <p:txBody>
          <a:bodyPr/>
          <a:lstStyle/>
          <a:p>
            <a:r>
              <a:rPr lang="en-US" sz="2200" dirty="0" smtClean="0"/>
              <a:t>Great Observatories for the Next Decade</a:t>
            </a:r>
            <a:endParaRPr lang="en-US" sz="2200" dirty="0"/>
          </a:p>
        </p:txBody>
      </p:sp>
      <p:pic>
        <p:nvPicPr>
          <p:cNvPr id="6" name="Picture 5" descr="Screen Shot 2013-03-05 at 09.16.2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9" y="1084783"/>
            <a:ext cx="4140057" cy="26612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9411" y="1068288"/>
            <a:ext cx="3707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latin typeface="Calibri"/>
              </a:rPr>
              <a:t>Optical: TMT, GMT, E-ELT</a:t>
            </a:r>
          </a:p>
        </p:txBody>
      </p:sp>
      <p:pic>
        <p:nvPicPr>
          <p:cNvPr id="9" name="Picture 8" descr="Screen Shot 2013-03-05 at 09.13.1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62"/>
          <a:stretch/>
        </p:blipFill>
        <p:spPr>
          <a:xfrm>
            <a:off x="258229" y="4005159"/>
            <a:ext cx="4140000" cy="266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5253" y="3994910"/>
            <a:ext cx="429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Calibri"/>
              </a:rPr>
              <a:t>Millimetre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/sub-mm: ALMA</a:t>
            </a:r>
          </a:p>
        </p:txBody>
      </p:sp>
      <p:pic>
        <p:nvPicPr>
          <p:cNvPr id="12" name="Picture 11" descr="Screen Shot 2013-03-05 at 09.18.40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" b="4600"/>
          <a:stretch/>
        </p:blipFill>
        <p:spPr>
          <a:xfrm>
            <a:off x="4727640" y="1068288"/>
            <a:ext cx="4140000" cy="266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35806" y="1058039"/>
            <a:ext cx="41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Infrared: 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JWST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15" name="Picture 14" descr="Screen Shot 2013-03-05 at 09.23.45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4"/>
          <a:stretch/>
        </p:blipFill>
        <p:spPr>
          <a:xfrm>
            <a:off x="4735806" y="3994910"/>
            <a:ext cx="4140000" cy="266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735806" y="3978415"/>
            <a:ext cx="4024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Radio: Square Kilometre Array</a:t>
            </a:r>
          </a:p>
        </p:txBody>
      </p:sp>
    </p:spTree>
    <p:extLst>
      <p:ext uri="{BB962C8B-B14F-4D97-AF65-F5344CB8AC3E}">
        <p14:creationId xmlns:p14="http://schemas.microsoft.com/office/powerpoint/2010/main" val="2864936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77" y="132651"/>
            <a:ext cx="8358188" cy="504946"/>
          </a:xfrm>
        </p:spPr>
        <p:txBody>
          <a:bodyPr anchor="ctr">
            <a:noAutofit/>
          </a:bodyPr>
          <a:lstStyle/>
          <a:p>
            <a:pPr algn="l"/>
            <a:r>
              <a:rPr lang="en-AU" sz="3200" dirty="0"/>
              <a:t>The </a:t>
            </a:r>
            <a:r>
              <a:rPr lang="en-AU" sz="3200" dirty="0" smtClean="0"/>
              <a:t>Square Kilometre Array</a:t>
            </a:r>
            <a:endParaRPr lang="en-AU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>
          <a:xfrm>
            <a:off x="191076" y="908720"/>
            <a:ext cx="9356964" cy="303957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Vision: world’s most powerful radio telescope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10 member countries: </a:t>
            </a:r>
            <a:r>
              <a:rPr lang="en-US" sz="1800" dirty="0" smtClean="0">
                <a:solidFill>
                  <a:srgbClr val="FF0000"/>
                </a:solidFill>
              </a:rPr>
              <a:t>AU</a:t>
            </a:r>
            <a:r>
              <a:rPr lang="en-US" sz="1800" dirty="0" smtClean="0"/>
              <a:t>, CA, CN, IN, IT, NL, NZ, SE, </a:t>
            </a:r>
            <a:r>
              <a:rPr lang="en-US" sz="1800" dirty="0" smtClean="0">
                <a:solidFill>
                  <a:srgbClr val="FF0000"/>
                </a:solidFill>
              </a:rPr>
              <a:t>ZA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FF0000"/>
                </a:solidFill>
              </a:rPr>
              <a:t>UK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Observers and other participants: BR, DE, </a:t>
            </a:r>
            <a:r>
              <a:rPr lang="en-US" sz="1800" dirty="0"/>
              <a:t>ES, </a:t>
            </a:r>
            <a:r>
              <a:rPr lang="en-US" sz="1800" dirty="0" smtClean="0"/>
              <a:t>FR, JP, KR, MT, PL, PT, RU, US  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endParaRPr lang="en-US" sz="1000" dirty="0"/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2012: site decision;   2015: final baseline design for SKA1 (first ~10%)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SKA1-Low in Australia: 130,000 dipoles, 50-350 MHz</a:t>
            </a:r>
            <a:endParaRPr lang="en-US" sz="1800" dirty="0"/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SKA1-Mid in South Africa: 200 dishes, 0.35-14 GHz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Sensitivity: 8 x LOFAR, 5 x JVLA; resolution: 1.25 x LOFAR, 4 x JVLA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50"/>
              </a:spcAft>
            </a:pPr>
            <a:r>
              <a:rPr lang="en-US" sz="1800" dirty="0" smtClean="0"/>
              <a:t>Survey speed: 135 x LOFAR, 60 x JVLA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 rot="16200000">
            <a:off x="-159368" y="5844753"/>
            <a:ext cx="1428391" cy="28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5" tIns="50795" rIns="101595" bIns="50795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SKA Organisation</a:t>
            </a: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0"/>
          <a:stretch/>
        </p:blipFill>
        <p:spPr>
          <a:xfrm>
            <a:off x="4920099" y="3754968"/>
            <a:ext cx="3625546" cy="291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3"/>
          <a:stretch/>
        </p:blipFill>
        <p:spPr>
          <a:xfrm>
            <a:off x="836689" y="3753821"/>
            <a:ext cx="3627076" cy="291714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63615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_meerkatant_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447" y="4112538"/>
            <a:ext cx="3287073" cy="246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77" y="209627"/>
            <a:ext cx="8358188" cy="504946"/>
          </a:xfrm>
        </p:spPr>
        <p:txBody>
          <a:bodyPr anchor="ctr">
            <a:noAutofit/>
          </a:bodyPr>
          <a:lstStyle/>
          <a:p>
            <a:pPr algn="l"/>
            <a:r>
              <a:rPr lang="en-AU" sz="3100" dirty="0" smtClean="0"/>
              <a:t>SKA: Pathfinders &amp; Timeline</a:t>
            </a:r>
            <a:endParaRPr lang="en-AU" sz="3100" dirty="0"/>
          </a:p>
        </p:txBody>
      </p:sp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>
          <a:xfrm>
            <a:off x="250927" y="885629"/>
            <a:ext cx="4987028" cy="323025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2013-2020 : SKA pathfinders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Murchison Widefield Array (Australia)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MeerKAT</a:t>
            </a:r>
            <a:r>
              <a:rPr lang="en-US" sz="1900" dirty="0"/>
              <a:t> </a:t>
            </a:r>
            <a:r>
              <a:rPr lang="en-US" sz="1900" dirty="0" smtClean="0"/>
              <a:t>(South Africa)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Australian SKA Pathfinder (Australia)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000" dirty="0"/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2018-2023 : SKA1 construction</a:t>
            </a:r>
            <a:br>
              <a:rPr lang="en-US" sz="1900" dirty="0" smtClean="0"/>
            </a:br>
            <a:r>
              <a:rPr lang="en-US" sz="1900" dirty="0" smtClean="0"/>
              <a:t>and early science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000" dirty="0"/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900" dirty="0" smtClean="0"/>
              <a:t>2024 : SKA2 construction begins</a:t>
            </a:r>
            <a:br>
              <a:rPr lang="en-US" sz="1900" dirty="0" smtClean="0"/>
            </a:br>
            <a:r>
              <a:rPr lang="en-US" sz="1900" dirty="0" smtClean="0"/>
              <a:t>(~10x SKA1)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8239394" y="2284308"/>
            <a:ext cx="1407572" cy="27699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BBC Two Horizon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MWA-BHERT-trim-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7955" y="1427694"/>
            <a:ext cx="3481200" cy="19584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17" name="TextBox 16"/>
          <p:cNvSpPr txBox="1"/>
          <p:nvPr/>
        </p:nvSpPr>
        <p:spPr>
          <a:xfrm rot="16200000" flipH="1">
            <a:off x="-291307" y="5233648"/>
            <a:ext cx="1373608" cy="27699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SKA South Africa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955" y="4112538"/>
            <a:ext cx="3481200" cy="24664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TextBox 18"/>
          <p:cNvSpPr txBox="1"/>
          <p:nvPr/>
        </p:nvSpPr>
        <p:spPr>
          <a:xfrm rot="5400000">
            <a:off x="8061955" y="5370245"/>
            <a:ext cx="1762447" cy="27699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Ant </a:t>
            </a:r>
            <a:r>
              <a:rPr lang="en-US" sz="1200" dirty="0" err="1">
                <a:solidFill>
                  <a:srgbClr val="000000"/>
                </a:solidFill>
              </a:rPr>
              <a:t>Schinckel</a:t>
            </a:r>
            <a:r>
              <a:rPr lang="en-US" sz="1200" dirty="0">
                <a:solidFill>
                  <a:srgbClr val="000000"/>
                </a:solidFill>
              </a:rPr>
              <a:t> (CSIRO)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72890" y="1516501"/>
            <a:ext cx="707643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MWA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3647" y="4196354"/>
            <a:ext cx="1085343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MeerKAT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86828" y="4192751"/>
            <a:ext cx="902901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ASKAP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31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ska_afric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5921"/>
          <a:stretch/>
        </p:blipFill>
        <p:spPr>
          <a:xfrm>
            <a:off x="4201295" y="2609413"/>
            <a:ext cx="4774486" cy="41048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SKA Sites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95490" y="5472476"/>
            <a:ext cx="208698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242C47"/>
                </a:solidFill>
                <a:latin typeface="Arial"/>
                <a:cs typeface="Arial"/>
              </a:rPr>
              <a:t>SKA Australia / New Zealand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Arial"/>
              <a:cs typeface="Arial"/>
              <a:sym typeface="Helvetica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95490" y="1208001"/>
            <a:ext cx="4598456" cy="4110696"/>
            <a:chOff x="1000500" y="615801"/>
            <a:chExt cx="5252629" cy="4695481"/>
          </a:xfrm>
        </p:grpSpPr>
        <p:pic>
          <p:nvPicPr>
            <p:cNvPr id="4" name="Picture 3" descr="fig_ska_australi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2" t="3453" r="31615" b="23923"/>
            <a:stretch/>
          </p:blipFill>
          <p:spPr>
            <a:xfrm>
              <a:off x="1000500" y="615801"/>
              <a:ext cx="5252629" cy="46954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000500" y="615801"/>
              <a:ext cx="805439" cy="788995"/>
            </a:xfrm>
            <a:prstGeom prst="rect">
              <a:avLst/>
            </a:prstGeom>
            <a:solidFill>
              <a:srgbClr val="03295B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84236" y="2237973"/>
            <a:ext cx="129154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rgbClr val="242C47"/>
                </a:solidFill>
                <a:latin typeface="Arial"/>
                <a:cs typeface="Arial"/>
              </a:rPr>
              <a:t>SKA South Africa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Arial"/>
              <a:cs typeface="Arial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9704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MileuraMean80-1600MHzlogfre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134" y="4856820"/>
            <a:ext cx="657031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18" descr="MarsfieldMean80-1600MHzlogfreqca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134" y="1199220"/>
            <a:ext cx="657031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96911" y="280702"/>
            <a:ext cx="8358188" cy="504946"/>
          </a:xfrm>
          <a:noFill/>
        </p:spPr>
        <p:txBody>
          <a:bodyPr>
            <a:normAutofit/>
          </a:bodyPr>
          <a:lstStyle/>
          <a:p>
            <a:r>
              <a:rPr lang="en-US" sz="2600" dirty="0" smtClean="0"/>
              <a:t>A Pristine Radio-Quiet Environment</a:t>
            </a:r>
            <a:endParaRPr lang="en-US" sz="2600" dirty="0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7719816" y="913906"/>
            <a:ext cx="753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CSIRO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1753" name="Picture 9" descr="NarrabriMean80-1600MHzlogfreq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134" y="3028020"/>
            <a:ext cx="657031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63895" y="1548470"/>
            <a:ext cx="23034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Sydney</a:t>
            </a:r>
          </a:p>
          <a:p>
            <a:pPr>
              <a:spcBef>
                <a:spcPct val="50000"/>
              </a:spcBef>
              <a:defRPr/>
            </a:pP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Pop. </a:t>
            </a: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4.8 </a:t>
            </a: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million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363895" y="3215804"/>
            <a:ext cx="23034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Narrabri</a:t>
            </a:r>
            <a:b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(ATCA site)</a:t>
            </a:r>
            <a:endParaRPr lang="en-AU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Pop. </a:t>
            </a: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5,900</a:t>
            </a:r>
            <a:endParaRPr lang="en-AU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44655" y="4825758"/>
            <a:ext cx="23034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Murchison</a:t>
            </a:r>
            <a:b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Shire</a:t>
            </a:r>
            <a:b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(SKA1-Low site)</a:t>
            </a:r>
            <a:endParaRPr lang="en-AU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AU" sz="2000" dirty="0">
                <a:solidFill>
                  <a:srgbClr val="000000"/>
                </a:solidFill>
                <a:latin typeface="Arial"/>
                <a:cs typeface="Arial"/>
              </a:rPr>
              <a:t>Pop. </a:t>
            </a:r>
            <a:r>
              <a:rPr lang="en-AU" sz="2000" dirty="0" smtClean="0">
                <a:solidFill>
                  <a:srgbClr val="000000"/>
                </a:solidFill>
                <a:latin typeface="Arial"/>
                <a:cs typeface="Arial"/>
              </a:rPr>
              <a:t>114</a:t>
            </a:r>
            <a:endParaRPr lang="en-AU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6301" y="6370924"/>
            <a:ext cx="1693172" cy="37959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Frequency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(Hz)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334041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31755" grpId="0"/>
      <p:bldP spid="31756" grpId="0"/>
      <p:bldP spid="31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SKA Science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297" y="1097713"/>
            <a:ext cx="4445414" cy="1718267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Fundamental Physics with Pulsars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Epoch </a:t>
            </a:r>
            <a:r>
              <a:rPr lang="en-US" sz="2000" dirty="0"/>
              <a:t>of </a:t>
            </a:r>
            <a:r>
              <a:rPr lang="en-US" sz="2000" dirty="0" smtClean="0"/>
              <a:t>Reionisation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i="1" dirty="0" smtClean="0">
                <a:solidFill>
                  <a:srgbClr val="FF0000"/>
                </a:solidFill>
              </a:rPr>
              <a:t>Cosmic Magnetism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Cosmology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987" y="6389017"/>
            <a:ext cx="914400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solidFill>
                  <a:srgbClr val="000000"/>
                </a:solidFill>
              </a:rPr>
              <a:t>SKA Organisation, </a:t>
            </a:r>
            <a:r>
              <a:rPr lang="en-US" sz="1000" dirty="0" err="1" smtClean="0">
                <a:solidFill>
                  <a:srgbClr val="000000"/>
                </a:solidFill>
              </a:rPr>
              <a:t>Djorgovski</a:t>
            </a:r>
            <a:r>
              <a:rPr lang="en-US" sz="1000" dirty="0" smtClean="0">
                <a:solidFill>
                  <a:srgbClr val="000000"/>
                </a:solidFill>
              </a:rPr>
              <a:t> </a:t>
            </a:r>
            <a:r>
              <a:rPr lang="en-US" sz="1000" dirty="0">
                <a:solidFill>
                  <a:srgbClr val="000000"/>
                </a:solidFill>
              </a:rPr>
              <a:t>et </a:t>
            </a:r>
            <a:r>
              <a:rPr lang="en-US" sz="1000" dirty="0" smtClean="0">
                <a:solidFill>
                  <a:srgbClr val="000000"/>
                </a:solidFill>
              </a:rPr>
              <a:t>al., C. Reed NASA / JPL</a:t>
            </a:r>
            <a:r>
              <a:rPr lang="en-US" sz="1000" dirty="0">
                <a:solidFill>
                  <a:srgbClr val="000000"/>
                </a:solidFill>
              </a:rPr>
              <a:t>-</a:t>
            </a:r>
            <a:r>
              <a:rPr lang="en-US" sz="1000" dirty="0" smtClean="0">
                <a:solidFill>
                  <a:srgbClr val="000000"/>
                </a:solidFill>
              </a:rPr>
              <a:t>Caltech / SSC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smtClean="0">
                <a:solidFill>
                  <a:srgbClr val="000000"/>
                </a:solidFill>
              </a:rPr>
              <a:t>NASA / Stanford Lockheed</a:t>
            </a:r>
            <a:r>
              <a:rPr lang="en-US" sz="1000" dirty="0">
                <a:solidFill>
                  <a:srgbClr val="000000"/>
                </a:solidFill>
              </a:rPr>
              <a:t>-</a:t>
            </a:r>
            <a:r>
              <a:rPr lang="en-US" sz="1000" dirty="0" smtClean="0">
                <a:solidFill>
                  <a:srgbClr val="000000"/>
                </a:solidFill>
              </a:rPr>
              <a:t>Martin Institute for Space Research’s </a:t>
            </a:r>
            <a:r>
              <a:rPr lang="en-US" sz="1000" dirty="0">
                <a:solidFill>
                  <a:srgbClr val="000000"/>
                </a:solidFill>
              </a:rPr>
              <a:t>TRACE team 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pic>
        <p:nvPicPr>
          <p:cNvPr id="2" name="Picture 1" descr="SKA_Conference_Poster_final2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8" y="2756941"/>
            <a:ext cx="7026551" cy="3706168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4720039" y="1080552"/>
            <a:ext cx="5530086" cy="159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95330" indent="-195330" defTabSz="410625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indent="-260068" defTabSz="410625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indent="-182251" defTabSz="410625">
              <a:spcBef>
                <a:spcPts val="0"/>
              </a:spcBef>
              <a:buSzPct val="75000"/>
              <a:buFont typeface="Lucida Grande"/>
              <a:buChar char="-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indent="-182251" defTabSz="410625">
              <a:spcBef>
                <a:spcPts val="0"/>
              </a:spcBef>
              <a:buSzPct val="75000"/>
              <a:buChar char="•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indent="-182251" defTabSz="410625">
              <a:spcBef>
                <a:spcPts val="0"/>
              </a:spcBef>
              <a:buSzPct val="75000"/>
              <a:buChar char="•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The Transient Universe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The Continuum Universe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The Hydrogen Universe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The Cradle of Life &amp; </a:t>
            </a:r>
            <a:r>
              <a:rPr lang="en-US" sz="2000" dirty="0" smtClean="0"/>
              <a:t>Astrobiology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99807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517" y="268778"/>
            <a:ext cx="8358188" cy="504946"/>
          </a:xfrm>
        </p:spPr>
        <p:txBody>
          <a:bodyPr/>
          <a:lstStyle/>
          <a:p>
            <a:r>
              <a:rPr lang="en-AU" sz="2800" dirty="0" smtClean="0"/>
              <a:t>Cosmic Magnetism with the SKA</a:t>
            </a:r>
            <a:endParaRPr lang="en-US" sz="2800" dirty="0" smtClean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193207" y="1180697"/>
            <a:ext cx="5316364" cy="543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95330" indent="-195330" defTabSz="410625">
              <a:spcBef>
                <a:spcPts val="0"/>
              </a:spcBef>
              <a:buClr>
                <a:srgbClr val="FF0000"/>
              </a:buClr>
              <a:buFont typeface="Lucida Grande"/>
              <a:buChar char="›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1pPr>
            <a:lvl2pPr marL="572596" indent="-260068" defTabSz="410625">
              <a:spcBef>
                <a:spcPts val="0"/>
              </a:spcBef>
              <a:buClr>
                <a:srgbClr val="FF0000"/>
              </a:buClr>
              <a:buSzPct val="100000"/>
              <a:buFont typeface="Lucida Grande"/>
              <a:buChar char="-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2pPr>
            <a:lvl3pPr marL="807115" indent="-182251" defTabSz="410625">
              <a:spcBef>
                <a:spcPts val="0"/>
              </a:spcBef>
              <a:buSzPct val="75000"/>
              <a:buFont typeface="Lucida Grande"/>
              <a:buChar char="-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3pPr>
            <a:lvl4pPr marL="1119549" indent="-182251" defTabSz="410625">
              <a:spcBef>
                <a:spcPts val="0"/>
              </a:spcBef>
              <a:buSzPct val="75000"/>
              <a:buChar char="•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4pPr>
            <a:lvl5pPr marL="1431978" indent="-182251" defTabSz="410625">
              <a:spcBef>
                <a:spcPts val="0"/>
              </a:spcBef>
              <a:buSzPct val="75000"/>
              <a:buChar char="•"/>
              <a:defRPr sz="1700" b="0">
                <a:solidFill>
                  <a:srgbClr val="000000"/>
                </a:solidFill>
                <a:latin typeface="Arial"/>
                <a:ea typeface="+mn-ea"/>
                <a:cs typeface="Arial"/>
                <a:sym typeface="Helvetica Light"/>
              </a:defRPr>
            </a:lvl5pPr>
            <a:lvl6pPr marL="177044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marL="2082880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marL="2395309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marL="2707744" indent="-208288" defTabSz="410625">
              <a:spcBef>
                <a:spcPts val="2250"/>
              </a:spcBef>
              <a:buSzPct val="75000"/>
              <a:buChar char="•"/>
              <a:defRPr sz="1700">
                <a:solidFill>
                  <a:srgbClr val="A6AAA9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Tx/>
            </a:pPr>
            <a:r>
              <a:rPr lang="en-US" sz="2400" b="1" i="1" dirty="0" smtClean="0">
                <a:solidFill>
                  <a:srgbClr val="0000FF"/>
                </a:solidFill>
              </a:rPr>
              <a:t>STRUCTURE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500" b="1" i="1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00FF"/>
              </a:buClr>
            </a:pPr>
            <a:r>
              <a:rPr lang="en-US" sz="2400" dirty="0" smtClean="0">
                <a:solidFill>
                  <a:srgbClr val="3366FF"/>
                </a:solidFill>
              </a:rPr>
              <a:t>What is the strength and structure of magnetic fields in the Milky Way, other galaxies, clusters, and the intergalactic medium?</a:t>
            </a: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r>
              <a:rPr lang="en-US" sz="2400" b="1" i="1" dirty="0" smtClean="0">
                <a:solidFill>
                  <a:srgbClr val="FF0000"/>
                </a:solidFill>
              </a:rPr>
              <a:t>EVOLUTION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500" b="1" i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How have magnetic fields evolved in galaxies and clusters over cosmic time?</a:t>
            </a: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Tx/>
            </a:pPr>
            <a:r>
              <a:rPr lang="en-US" sz="2400" b="1" i="1" dirty="0" smtClean="0">
                <a:solidFill>
                  <a:srgbClr val="008000"/>
                </a:solidFill>
              </a:rPr>
              <a:t>ORIGIN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500" b="1" i="1" dirty="0" smtClean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8000"/>
              </a:buClr>
            </a:pPr>
            <a:r>
              <a:rPr lang="en-US" sz="2400" dirty="0" smtClean="0">
                <a:solidFill>
                  <a:srgbClr val="008000"/>
                </a:solidFill>
              </a:rPr>
              <a:t>When and how was the Universe magnetised?</a:t>
            </a:r>
          </a:p>
          <a:p>
            <a:pPr lvl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</a:pPr>
            <a:endParaRPr lang="en-US" sz="2400" dirty="0"/>
          </a:p>
        </p:txBody>
      </p:sp>
      <p:pic>
        <p:nvPicPr>
          <p:cNvPr id="5" name="Picture 4" descr="Virgo_cluster_magnetis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" r="1975"/>
          <a:stretch/>
        </p:blipFill>
        <p:spPr bwMode="auto">
          <a:xfrm rot="16200000" flipH="1" flipV="1">
            <a:off x="4904977" y="2339870"/>
            <a:ext cx="5268996" cy="28517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06488" y="6527513"/>
            <a:ext cx="1449137" cy="233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05" tIns="35705" rIns="35705" bIns="35705" numCol="1" spcCol="26779" rtlCol="0" anchor="ctr">
            <a:spAutoFit/>
          </a:bodyPr>
          <a:lstStyle/>
          <a:p>
            <a:pPr algn="l" rtl="0" latinLnBrk="1" hangingPunct="0"/>
            <a:r>
              <a:rPr lang="en-US" sz="1050" dirty="0" err="1" smtClean="0">
                <a:solidFill>
                  <a:srgbClr val="000000"/>
                </a:solidFill>
                <a:latin typeface="Arial"/>
                <a:cs typeface="Arial"/>
              </a:rPr>
              <a:t>Mihos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cs typeface="Arial"/>
              </a:rPr>
              <a:t> / Huey / Science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666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80" y="936771"/>
            <a:ext cx="4567978" cy="534523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en-US" sz="2000" dirty="0"/>
              <a:t> </a:t>
            </a:r>
            <a:r>
              <a:rPr lang="en-US" sz="2000" dirty="0" smtClean="0"/>
              <a:t>Polarisation surveys with</a:t>
            </a:r>
            <a:br>
              <a:rPr lang="en-US" sz="2000" dirty="0" smtClean="0"/>
            </a:br>
            <a:r>
              <a:rPr lang="en-US" sz="2000" dirty="0" smtClean="0"/>
              <a:t> current </a:t>
            </a:r>
            <a:r>
              <a:rPr lang="en-US" sz="2000" dirty="0"/>
              <a:t>telescopes</a:t>
            </a:r>
            <a:r>
              <a:rPr lang="en-US" sz="2000" dirty="0" smtClean="0"/>
              <a:t>: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2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1 to 3 RMs per </a:t>
            </a:r>
            <a:r>
              <a:rPr lang="en-US" sz="2000" dirty="0"/>
              <a:t>deg</a:t>
            </a:r>
            <a:r>
              <a:rPr lang="en-US" sz="2000" baseline="30000" dirty="0"/>
              <a:t>2</a:t>
            </a:r>
          </a:p>
          <a:p>
            <a:pPr>
              <a:spcBef>
                <a:spcPts val="300"/>
              </a:spcBef>
              <a:spcAft>
                <a:spcPts val="200"/>
              </a:spcAft>
            </a:pPr>
            <a:endParaRPr lang="en-US" sz="1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en-US" sz="2000" dirty="0"/>
              <a:t>  </a:t>
            </a:r>
            <a:r>
              <a:rPr lang="en-US" sz="2000" dirty="0" smtClean="0"/>
              <a:t>All-sky RMs with the SKA</a:t>
            </a:r>
            <a:br>
              <a:rPr lang="en-US" sz="2000" dirty="0" smtClean="0"/>
            </a:br>
            <a:r>
              <a:rPr lang="en-US" sz="2000" dirty="0" smtClean="0"/>
              <a:t>  (Johnston-</a:t>
            </a:r>
            <a:r>
              <a:rPr lang="en-US" sz="2000" dirty="0" err="1" smtClean="0"/>
              <a:t>Hollitt</a:t>
            </a:r>
            <a:r>
              <a:rPr lang="en-US" sz="2000" dirty="0" smtClean="0"/>
              <a:t> et al. 2015)</a:t>
            </a:r>
            <a:endParaRPr lang="en-US" sz="2000" dirty="0"/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2000" dirty="0" smtClean="0"/>
              <a:t>SKA1: ~300 </a:t>
            </a:r>
            <a:r>
              <a:rPr lang="en-US" sz="2000" dirty="0"/>
              <a:t>RMs per </a:t>
            </a:r>
            <a:r>
              <a:rPr lang="en-US" sz="2000" dirty="0" smtClean="0"/>
              <a:t>deg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2000" dirty="0" smtClean="0"/>
              <a:t>SKA2: ~5000 RMs per deg</a:t>
            </a:r>
            <a:r>
              <a:rPr lang="en-US" sz="2000" baseline="30000" dirty="0" smtClean="0"/>
              <a:t>2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endParaRPr lang="en-US" sz="1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en-US" sz="2000" dirty="0"/>
              <a:t>F</a:t>
            </a:r>
            <a:r>
              <a:rPr lang="en-US" sz="2000" dirty="0" smtClean="0"/>
              <a:t>ull </a:t>
            </a:r>
            <a:r>
              <a:rPr lang="en-US" sz="2000" dirty="0"/>
              <a:t>3D magnetic field of Milky Way, </a:t>
            </a:r>
            <a:r>
              <a:rPr lang="en-US" sz="2000" dirty="0" smtClean="0"/>
              <a:t>from </a:t>
            </a:r>
            <a:r>
              <a:rPr lang="en-US" sz="2000" dirty="0"/>
              <a:t>large-scale field of disk/</a:t>
            </a:r>
            <a:r>
              <a:rPr lang="en-US" sz="2000" dirty="0" smtClean="0"/>
              <a:t>halo down </a:t>
            </a:r>
            <a:r>
              <a:rPr lang="en-US" sz="2000" dirty="0"/>
              <a:t>to sub</a:t>
            </a:r>
            <a:r>
              <a:rPr lang="en-US" sz="2000" dirty="0" smtClean="0"/>
              <a:t>-parsec turbulence</a:t>
            </a:r>
            <a:br>
              <a:rPr lang="en-US" sz="2000" dirty="0" smtClean="0"/>
            </a:br>
            <a:r>
              <a:rPr lang="en-US" sz="2000" i="1" dirty="0">
                <a:solidFill>
                  <a:srgbClr val="FF0000"/>
                </a:solidFill>
              </a:rPr>
              <a:t>(</a:t>
            </a:r>
            <a:r>
              <a:rPr lang="en-US" sz="2000" i="1" dirty="0" err="1" smtClean="0">
                <a:solidFill>
                  <a:srgbClr val="FF0000"/>
                </a:solidFill>
              </a:rPr>
              <a:t>Sobey</a:t>
            </a:r>
            <a:r>
              <a:rPr lang="en-US" sz="2000" i="1" dirty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 Farrar, </a:t>
            </a:r>
            <a:r>
              <a:rPr lang="en-US" sz="2000" i="1" dirty="0" err="1" smtClean="0">
                <a:solidFill>
                  <a:srgbClr val="FF0000"/>
                </a:solidFill>
              </a:rPr>
              <a:t>Oppermann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>
                <a:solidFill>
                  <a:srgbClr val="FF0000"/>
                </a:solidFill>
              </a:rPr>
              <a:t>J</a:t>
            </a:r>
            <a:r>
              <a:rPr lang="en-US" sz="2000" i="1" dirty="0" err="1" smtClean="0">
                <a:solidFill>
                  <a:srgbClr val="FF0000"/>
                </a:solidFill>
              </a:rPr>
              <a:t>elić</a:t>
            </a:r>
            <a:r>
              <a:rPr lang="en-US" sz="2000" i="1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 </a:t>
            </a:r>
            <a:endParaRPr lang="en-US" sz="2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endParaRPr lang="en-US" sz="1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en-US" sz="2000" dirty="0" smtClean="0"/>
              <a:t>Reconstruction of magnetic field properties for thousands of galaxies, galaxy clusters, intergalactic medium</a:t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FF0000"/>
                </a:solidFill>
              </a:rPr>
              <a:t>(Krause, </a:t>
            </a:r>
            <a:r>
              <a:rPr lang="en-US" sz="2000" i="1" dirty="0" err="1" smtClean="0">
                <a:solidFill>
                  <a:srgbClr val="FF0000"/>
                </a:solidFill>
              </a:rPr>
              <a:t>Damas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Ferrière</a:t>
            </a:r>
            <a:r>
              <a:rPr lang="en-US" sz="2000" i="1" smtClean="0">
                <a:solidFill>
                  <a:srgbClr val="FF0000"/>
                </a:solidFill>
              </a:rPr>
              <a:t>, Rudnick)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200"/>
              </a:spcAft>
            </a:pPr>
            <a:endParaRPr lang="en-US" sz="2000" dirty="0"/>
          </a:p>
          <a:p>
            <a:pPr>
              <a:spcBef>
                <a:spcPts val="300"/>
              </a:spcBef>
              <a:spcAft>
                <a:spcPts val="200"/>
              </a:spcAft>
            </a:pPr>
            <a:endParaRPr lang="en-US" sz="2000" dirty="0"/>
          </a:p>
        </p:txBody>
      </p:sp>
      <p:pic>
        <p:nvPicPr>
          <p:cNvPr id="12" name="Picture 11" descr="fig_polsim_20sqdeg_zoom.pdf"/>
          <p:cNvPicPr>
            <a:picLocks noChangeAspect="1"/>
          </p:cNvPicPr>
          <p:nvPr/>
        </p:nvPicPr>
        <p:blipFill rotWithShape="1">
          <a:blip r:embed="rId3"/>
          <a:srcRect r="48615" b="19709"/>
          <a:stretch/>
        </p:blipFill>
        <p:spPr bwMode="auto">
          <a:xfrm rot="5400000">
            <a:off x="6041659" y="-254157"/>
            <a:ext cx="2030354" cy="41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4659973" y="2807667"/>
            <a:ext cx="4657725" cy="28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99" tIns="50799" rIns="101599" bIns="50799">
            <a:prstTxWarp prst="textNoShape">
              <a:avLst/>
            </a:prstTxWarp>
            <a:spAutoFit/>
          </a:bodyPr>
          <a:lstStyle/>
          <a:p>
            <a:pPr algn="ctr" defTabSz="1016000"/>
            <a:r>
              <a:rPr lang="en-US" sz="1200" b="0" dirty="0">
                <a:solidFill>
                  <a:srgbClr val="000000"/>
                </a:solidFill>
                <a:latin typeface="Arial"/>
                <a:cs typeface="Arial"/>
              </a:rPr>
              <a:t>Simulation of</a:t>
            </a:r>
            <a:r>
              <a:rPr lang="en-US" sz="1200" b="0" dirty="0" smtClean="0">
                <a:solidFill>
                  <a:srgbClr val="000000"/>
                </a:solidFill>
                <a:latin typeface="Arial"/>
                <a:cs typeface="Arial"/>
              </a:rPr>
              <a:t> 5-min SKA observation (Anderson+ 2015)</a:t>
            </a:r>
            <a:endParaRPr lang="en-US" sz="12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6312184" y="2150045"/>
            <a:ext cx="44054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H="1">
            <a:off x="4538133" y="2117086"/>
            <a:ext cx="0" cy="69058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H="1">
            <a:off x="7284350" y="2332484"/>
            <a:ext cx="450850" cy="2116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5400000">
            <a:off x="7266636" y="4892600"/>
            <a:ext cx="3141587" cy="28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599" tIns="50799" rIns="101599" bIns="50799">
            <a:prstTxWarp prst="textNoShape">
              <a:avLst/>
            </a:prstTxWarp>
            <a:spAutoFit/>
          </a:bodyPr>
          <a:lstStyle/>
          <a:p>
            <a:pPr algn="ctr" defTabSz="1016000">
              <a:buClr>
                <a:schemeClr val="tx1"/>
              </a:buClr>
            </a:pPr>
            <a:r>
              <a:rPr lang="en-AU" sz="1200" dirty="0" err="1" smtClean="0">
                <a:solidFill>
                  <a:srgbClr val="000000"/>
                </a:solidFill>
                <a:latin typeface="Arial"/>
                <a:cs typeface="Arial"/>
              </a:rPr>
              <a:t>Vazza</a:t>
            </a:r>
            <a:r>
              <a:rPr lang="en-AU" sz="1200" dirty="0" smtClean="0">
                <a:solidFill>
                  <a:srgbClr val="000000"/>
                </a:solidFill>
                <a:latin typeface="Arial"/>
                <a:cs typeface="Arial"/>
              </a:rPr>
              <a:t> et al. (2010), </a:t>
            </a:r>
            <a:r>
              <a:rPr lang="en-AU" sz="1200" dirty="0" err="1" smtClean="0">
                <a:solidFill>
                  <a:srgbClr val="000000"/>
                </a:solidFill>
                <a:latin typeface="Arial"/>
                <a:cs typeface="Arial"/>
              </a:rPr>
              <a:t>Bonafede</a:t>
            </a:r>
            <a:r>
              <a:rPr lang="en-AU" sz="1200" dirty="0" smtClean="0">
                <a:solidFill>
                  <a:srgbClr val="000000"/>
                </a:solidFill>
                <a:latin typeface="Arial"/>
                <a:cs typeface="Arial"/>
              </a:rPr>
              <a:t> et al. (2015)</a:t>
            </a:r>
            <a:endParaRPr lang="en-A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7" y="334758"/>
            <a:ext cx="8358188" cy="504946"/>
          </a:xfrm>
        </p:spPr>
        <p:txBody>
          <a:bodyPr/>
          <a:lstStyle/>
          <a:p>
            <a:r>
              <a:rPr lang="en-US" dirty="0" smtClean="0"/>
              <a:t>Structure: The Rotation Measure Grid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57858" y="3240846"/>
            <a:ext cx="4049395" cy="3623591"/>
            <a:chOff x="-274621" y="1084436"/>
            <a:chExt cx="7053056" cy="6350425"/>
          </a:xfrm>
        </p:grpSpPr>
        <p:pic>
          <p:nvPicPr>
            <p:cNvPr id="22" name="Picture 21" descr="fig_bonafede_rm_gri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07" t="51238" r="7541" b="5375"/>
            <a:stretch/>
          </p:blipFill>
          <p:spPr>
            <a:xfrm>
              <a:off x="259831" y="1084436"/>
              <a:ext cx="2598891" cy="26572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5" name="Picture 4" descr="fig_bonafede_rm_gri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7" t="51181" r="65499" b="5383"/>
            <a:stretch/>
          </p:blipFill>
          <p:spPr>
            <a:xfrm>
              <a:off x="3361527" y="1084436"/>
              <a:ext cx="2537931" cy="26572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8" name="Picture 7" descr="fig_bonafede_rm_point1088E14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16"/>
            <a:stretch/>
          </p:blipFill>
          <p:spPr>
            <a:xfrm>
              <a:off x="-274621" y="4147542"/>
              <a:ext cx="4076093" cy="3269618"/>
            </a:xfrm>
            <a:prstGeom prst="rect">
              <a:avLst/>
            </a:prstGeom>
          </p:spPr>
        </p:pic>
        <p:pic>
          <p:nvPicPr>
            <p:cNvPr id="10" name="Picture 9" descr="fig_bonadede_rm_point512E1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2" t="38564"/>
            <a:stretch/>
          </p:blipFill>
          <p:spPr>
            <a:xfrm>
              <a:off x="3202134" y="4194189"/>
              <a:ext cx="3576301" cy="3240672"/>
            </a:xfrm>
            <a:prstGeom prst="rect">
              <a:avLst/>
            </a:prstGeom>
          </p:spPr>
        </p:pic>
      </p:grpSp>
      <p:pic>
        <p:nvPicPr>
          <p:cNvPr id="14" name="Picture 13" descr="fig_anderson2015_rm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0544" r="7468" b="11024"/>
          <a:stretch/>
        </p:blipFill>
        <p:spPr>
          <a:xfrm>
            <a:off x="7929663" y="1939540"/>
            <a:ext cx="1014113" cy="682921"/>
          </a:xfrm>
          <a:prstGeom prst="rect">
            <a:avLst/>
          </a:prstGeom>
        </p:spPr>
      </p:pic>
      <p:pic>
        <p:nvPicPr>
          <p:cNvPr id="17" name="Picture 16" descr="fig_anderson2015_rm2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6152" r="7171" b="11624"/>
          <a:stretch/>
        </p:blipFill>
        <p:spPr>
          <a:xfrm>
            <a:off x="-1936054" y="-2409717"/>
            <a:ext cx="1008067" cy="673824"/>
          </a:xfrm>
          <a:prstGeom prst="rect">
            <a:avLst/>
          </a:prstGeom>
        </p:spPr>
      </p:pic>
      <p:pic>
        <p:nvPicPr>
          <p:cNvPr id="25" name="Picture 24" descr="fig_anderson2015_rm3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7562" r="6261" b="10872"/>
          <a:stretch/>
        </p:blipFill>
        <p:spPr>
          <a:xfrm>
            <a:off x="7700872" y="1043499"/>
            <a:ext cx="1007704" cy="6803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rot="16200000">
            <a:off x="4506234" y="5688559"/>
            <a:ext cx="937581" cy="28725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RM (rad/m</a:t>
            </a:r>
            <a:r>
              <a:rPr kumimoji="0" lang="en-US" sz="120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kumimoji="0" lang="en-U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52898" y="6532037"/>
            <a:ext cx="1060487" cy="28725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distance (</a:t>
            </a:r>
            <a:r>
              <a:rPr kumimoji="0" lang="en-U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kpc</a:t>
            </a: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kumimoji="0" lang="en-U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792" y="6532037"/>
            <a:ext cx="1060487" cy="28725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distance (</a:t>
            </a:r>
            <a:r>
              <a:rPr kumimoji="0" lang="en-US" sz="12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kpc</a:t>
            </a: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kumimoji="0" lang="en-U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73270" y="4434478"/>
            <a:ext cx="85540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/>
                <a:ea typeface="Helvetica"/>
                <a:cs typeface="Arial"/>
                <a:sym typeface="Helvetica"/>
              </a:rPr>
              <a:t>Relaxed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Arial"/>
              <a:ea typeface="Helvetica"/>
              <a:cs typeface="Arial"/>
              <a:sym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55515" y="4434478"/>
            <a:ext cx="123140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/>
                <a:ea typeface="Helvetica"/>
                <a:cs typeface="Arial"/>
                <a:sym typeface="Helvetica"/>
              </a:rPr>
              <a:t>Post-merger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Arial"/>
              <a:ea typeface="Helvetica"/>
              <a:cs typeface="Arial"/>
              <a:sym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09720" y="1724556"/>
            <a:ext cx="834563" cy="3026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spc="0" normalizeH="0" baseline="0" dirty="0" smtClean="0">
                <a:ln>
                  <a:noFill/>
                </a:ln>
                <a:solidFill>
                  <a:srgbClr val="242C47"/>
                </a:solidFill>
                <a:effectLst/>
                <a:uFillTx/>
                <a:latin typeface="Arial"/>
                <a:ea typeface="Helvetica"/>
                <a:cs typeface="Arial"/>
                <a:sym typeface="Helvetica"/>
              </a:rPr>
              <a:t>30 arcmin</a:t>
            </a:r>
            <a:endParaRPr kumimoji="0" lang="en-US" sz="1300" b="0" i="0" u="none" strike="noStrike" cap="none" spc="0" normalizeH="0" baseline="0" dirty="0">
              <a:ln>
                <a:noFill/>
              </a:ln>
              <a:solidFill>
                <a:srgbClr val="242C47"/>
              </a:solidFill>
              <a:effectLst/>
              <a:uFillTx/>
              <a:latin typeface="Arial"/>
              <a:ea typeface="Helvetica"/>
              <a:cs typeface="Arial"/>
              <a:sym typeface="Helvetica"/>
            </a:endParaRPr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 flipH="1" flipV="1">
            <a:off x="4538133" y="988136"/>
            <a:ext cx="0" cy="69058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7178811" y="1239584"/>
            <a:ext cx="399022" cy="37754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862" y="1807145"/>
            <a:ext cx="1016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40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31" grpId="0" animBg="1"/>
      <p:bldP spid="32" grpId="0" animBg="1"/>
      <p:bldP spid="16" grpId="0"/>
      <p:bldP spid="33" grpId="0" animBg="1"/>
      <p:bldP spid="35" grpId="0" animBg="1"/>
      <p:bldP spid="36" grpId="0" animBg="1"/>
      <p:bldP spid="34" grpId="0"/>
      <p:bldP spid="38" grpId="0"/>
      <p:bldP spid="37" grpId="0"/>
      <p:bldP spid="40" grpId="0" animBg="1"/>
      <p:bldP spid="2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NIS Master">
  <a:themeElements>
    <a:clrScheme name="Custom 1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5010</TotalTime>
  <Words>757</Words>
  <Application>Microsoft Macintosh PowerPoint</Application>
  <PresentationFormat>On-screen Show (4:3)</PresentationFormat>
  <Paragraphs>202</Paragraphs>
  <Slides>17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White</vt:lpstr>
      <vt:lpstr>UNIS Master</vt:lpstr>
      <vt:lpstr>Cosmic Magnetism with the Square Kilometre Array and its Pathfinders</vt:lpstr>
      <vt:lpstr>Great Observatories for the Next Decade</vt:lpstr>
      <vt:lpstr>The Square Kilometre Array</vt:lpstr>
      <vt:lpstr>SKA: Pathfinders &amp; Timeline</vt:lpstr>
      <vt:lpstr>SKA Sites</vt:lpstr>
      <vt:lpstr>A Pristine Radio-Quiet Environment</vt:lpstr>
      <vt:lpstr>SKA Science</vt:lpstr>
      <vt:lpstr>Cosmic Magnetism with the SKA</vt:lpstr>
      <vt:lpstr>Structure: The Rotation Measure Grid</vt:lpstr>
      <vt:lpstr>Structure: Pathfinders</vt:lpstr>
      <vt:lpstr>Evolution: Deep Polarisation Fields</vt:lpstr>
      <vt:lpstr>Evolution: Pathfinders</vt:lpstr>
      <vt:lpstr>Origin: The Synchrotron Cosmic Web</vt:lpstr>
      <vt:lpstr>Origin: Pathfinders</vt:lpstr>
      <vt:lpstr>Conclusions</vt:lpstr>
      <vt:lpstr>PowerPoint Presentation</vt:lpstr>
      <vt:lpstr>SKA Pre-construction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Bryan Gaensler</cp:lastModifiedBy>
  <cp:revision>547</cp:revision>
  <dcterms:modified xsi:type="dcterms:W3CDTF">2015-10-09T16:38:46Z</dcterms:modified>
</cp:coreProperties>
</file>